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90" r:id="rId3"/>
    <p:sldId id="263" r:id="rId4"/>
    <p:sldId id="264" r:id="rId5"/>
    <p:sldId id="265" r:id="rId6"/>
    <p:sldId id="261" r:id="rId7"/>
    <p:sldId id="259" r:id="rId8"/>
    <p:sldId id="279" r:id="rId9"/>
    <p:sldId id="257" r:id="rId10"/>
    <p:sldId id="266" r:id="rId11"/>
    <p:sldId id="267" r:id="rId12"/>
    <p:sldId id="268" r:id="rId13"/>
    <p:sldId id="270" r:id="rId14"/>
    <p:sldId id="273" r:id="rId15"/>
    <p:sldId id="272" r:id="rId16"/>
    <p:sldId id="278" r:id="rId17"/>
    <p:sldId id="258" r:id="rId18"/>
    <p:sldId id="283" r:id="rId19"/>
    <p:sldId id="281" r:id="rId20"/>
    <p:sldId id="275" r:id="rId21"/>
    <p:sldId id="285" r:id="rId22"/>
    <p:sldId id="271" r:id="rId23"/>
    <p:sldId id="291" r:id="rId24"/>
    <p:sldId id="276" r:id="rId25"/>
    <p:sldId id="274" r:id="rId26"/>
    <p:sldId id="280" r:id="rId27"/>
    <p:sldId id="282" r:id="rId28"/>
    <p:sldId id="287" r:id="rId29"/>
    <p:sldId id="288" r:id="rId30"/>
    <p:sldId id="286" r:id="rId31"/>
    <p:sldId id="28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5" d="100"/>
          <a:sy n="115" d="100"/>
        </p:scale>
        <p:origin x="14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7D96F236-F06A-4446-9C12-06047726F9D4}" type="datetimeFigureOut">
              <a:rPr lang="zh-TW" altLang="en-US" smtClean="0"/>
              <a:t>2022/12/16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13560B7-3626-40E7-B1CB-BAACDE46D171}"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198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D96F236-F06A-4446-9C12-06047726F9D4}" type="datetimeFigureOut">
              <a:rPr lang="zh-TW" altLang="en-US" smtClean="0"/>
              <a:t>2022/12/16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13560B7-3626-40E7-B1CB-BAACDE46D171}" type="slidenum">
              <a:rPr lang="zh-TW" altLang="en-US" smtClean="0"/>
              <a:t>‹#›</a:t>
            </a:fld>
            <a:endParaRPr lang="zh-TW" altLang="en-US"/>
          </a:p>
        </p:txBody>
      </p:sp>
    </p:spTree>
    <p:extLst>
      <p:ext uri="{BB962C8B-B14F-4D97-AF65-F5344CB8AC3E}">
        <p14:creationId xmlns:p14="http://schemas.microsoft.com/office/powerpoint/2010/main" val="425676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D96F236-F06A-4446-9C12-06047726F9D4}" type="datetimeFigureOut">
              <a:rPr lang="zh-TW" altLang="en-US" smtClean="0"/>
              <a:t>2022/12/16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13560B7-3626-40E7-B1CB-BAACDE46D171}" type="slidenum">
              <a:rPr lang="zh-TW" altLang="en-US" smtClean="0"/>
              <a:t>‹#›</a:t>
            </a:fld>
            <a:endParaRPr lang="zh-TW" altLang="en-US"/>
          </a:p>
        </p:txBody>
      </p:sp>
    </p:spTree>
    <p:extLst>
      <p:ext uri="{BB962C8B-B14F-4D97-AF65-F5344CB8AC3E}">
        <p14:creationId xmlns:p14="http://schemas.microsoft.com/office/powerpoint/2010/main" val="332879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D96F236-F06A-4446-9C12-06047726F9D4}" type="datetimeFigureOut">
              <a:rPr lang="zh-TW" altLang="en-US" smtClean="0"/>
              <a:t>2022/12/16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13560B7-3626-40E7-B1CB-BAACDE46D171}" type="slidenum">
              <a:rPr lang="zh-TW" altLang="en-US" smtClean="0"/>
              <a:t>‹#›</a:t>
            </a:fld>
            <a:endParaRPr lang="zh-TW" altLang="en-US"/>
          </a:p>
        </p:txBody>
      </p:sp>
    </p:spTree>
    <p:extLst>
      <p:ext uri="{BB962C8B-B14F-4D97-AF65-F5344CB8AC3E}">
        <p14:creationId xmlns:p14="http://schemas.microsoft.com/office/powerpoint/2010/main" val="262319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7D96F236-F06A-4446-9C12-06047726F9D4}" type="datetimeFigureOut">
              <a:rPr lang="zh-TW" altLang="en-US" smtClean="0"/>
              <a:t>2022/12/16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13560B7-3626-40E7-B1CB-BAACDE46D171}"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55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7D96F236-F06A-4446-9C12-06047726F9D4}" type="datetimeFigureOut">
              <a:rPr lang="zh-TW" altLang="en-US" smtClean="0"/>
              <a:t>2022/12/16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13560B7-3626-40E7-B1CB-BAACDE46D171}" type="slidenum">
              <a:rPr lang="zh-TW" altLang="en-US" smtClean="0"/>
              <a:t>‹#›</a:t>
            </a:fld>
            <a:endParaRPr lang="zh-TW" altLang="en-US"/>
          </a:p>
        </p:txBody>
      </p:sp>
    </p:spTree>
    <p:extLst>
      <p:ext uri="{BB962C8B-B14F-4D97-AF65-F5344CB8AC3E}">
        <p14:creationId xmlns:p14="http://schemas.microsoft.com/office/powerpoint/2010/main" val="255758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7D96F236-F06A-4446-9C12-06047726F9D4}" type="datetimeFigureOut">
              <a:rPr lang="zh-TW" altLang="en-US" smtClean="0"/>
              <a:t>2022/12/16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13560B7-3626-40E7-B1CB-BAACDE46D171}" type="slidenum">
              <a:rPr lang="zh-TW" altLang="en-US" smtClean="0"/>
              <a:t>‹#›</a:t>
            </a:fld>
            <a:endParaRPr lang="zh-TW" altLang="en-US"/>
          </a:p>
        </p:txBody>
      </p:sp>
    </p:spTree>
    <p:extLst>
      <p:ext uri="{BB962C8B-B14F-4D97-AF65-F5344CB8AC3E}">
        <p14:creationId xmlns:p14="http://schemas.microsoft.com/office/powerpoint/2010/main" val="4166094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7D96F236-F06A-4446-9C12-06047726F9D4}" type="datetimeFigureOut">
              <a:rPr lang="zh-TW" altLang="en-US" smtClean="0"/>
              <a:t>2022/12/16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13560B7-3626-40E7-B1CB-BAACDE46D171}" type="slidenum">
              <a:rPr lang="zh-TW" altLang="en-US" smtClean="0"/>
              <a:t>‹#›</a:t>
            </a:fld>
            <a:endParaRPr lang="zh-TW" altLang="en-US"/>
          </a:p>
        </p:txBody>
      </p:sp>
    </p:spTree>
    <p:extLst>
      <p:ext uri="{BB962C8B-B14F-4D97-AF65-F5344CB8AC3E}">
        <p14:creationId xmlns:p14="http://schemas.microsoft.com/office/powerpoint/2010/main" val="2103332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96F236-F06A-4446-9C12-06047726F9D4}" type="datetimeFigureOut">
              <a:rPr lang="zh-TW" altLang="en-US" smtClean="0"/>
              <a:t>2022/12/16</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413560B7-3626-40E7-B1CB-BAACDE46D171}" type="slidenum">
              <a:rPr lang="zh-TW" altLang="en-US" smtClean="0"/>
              <a:t>‹#›</a:t>
            </a:fld>
            <a:endParaRPr lang="zh-TW" altLang="en-US"/>
          </a:p>
        </p:txBody>
      </p:sp>
    </p:spTree>
    <p:extLst>
      <p:ext uri="{BB962C8B-B14F-4D97-AF65-F5344CB8AC3E}">
        <p14:creationId xmlns:p14="http://schemas.microsoft.com/office/powerpoint/2010/main" val="230516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D96F236-F06A-4446-9C12-06047726F9D4}" type="datetimeFigureOut">
              <a:rPr lang="zh-TW" altLang="en-US" smtClean="0"/>
              <a:t>2022/12/16</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13560B7-3626-40E7-B1CB-BAACDE46D171}" type="slidenum">
              <a:rPr lang="zh-TW" altLang="en-US" smtClean="0"/>
              <a:t>‹#›</a:t>
            </a:fld>
            <a:endParaRPr lang="zh-TW" altLang="en-US"/>
          </a:p>
        </p:txBody>
      </p:sp>
    </p:spTree>
    <p:extLst>
      <p:ext uri="{BB962C8B-B14F-4D97-AF65-F5344CB8AC3E}">
        <p14:creationId xmlns:p14="http://schemas.microsoft.com/office/powerpoint/2010/main" val="205262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7D96F236-F06A-4446-9C12-06047726F9D4}" type="datetimeFigureOut">
              <a:rPr lang="zh-TW" altLang="en-US" smtClean="0"/>
              <a:t>2022/12/16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13560B7-3626-40E7-B1CB-BAACDE46D171}" type="slidenum">
              <a:rPr lang="zh-TW" altLang="en-US" smtClean="0"/>
              <a:t>‹#›</a:t>
            </a:fld>
            <a:endParaRPr lang="zh-TW" altLang="en-US"/>
          </a:p>
        </p:txBody>
      </p:sp>
    </p:spTree>
    <p:extLst>
      <p:ext uri="{BB962C8B-B14F-4D97-AF65-F5344CB8AC3E}">
        <p14:creationId xmlns:p14="http://schemas.microsoft.com/office/powerpoint/2010/main" val="1887299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D96F236-F06A-4446-9C12-06047726F9D4}" type="datetimeFigureOut">
              <a:rPr lang="zh-TW" altLang="en-US" smtClean="0"/>
              <a:t>2022/12/16</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13560B7-3626-40E7-B1CB-BAACDE46D171}"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402066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6766EB-1139-470F-977F-9381EA0C62D3}"/>
              </a:ext>
            </a:extLst>
          </p:cNvPr>
          <p:cNvSpPr>
            <a:spLocks noGrp="1"/>
          </p:cNvSpPr>
          <p:nvPr>
            <p:ph type="ctrTitle"/>
          </p:nvPr>
        </p:nvSpPr>
        <p:spPr>
          <a:xfrm>
            <a:off x="914400" y="1259457"/>
            <a:ext cx="10394830" cy="2250506"/>
          </a:xfrm>
        </p:spPr>
        <p:txBody>
          <a:bodyPr>
            <a:normAutofit/>
          </a:bodyPr>
          <a:lstStyle/>
          <a:p>
            <a:r>
              <a:rPr lang="zh-TW" altLang="en-US" sz="6600" dirty="0">
                <a:latin typeface="標楷體" panose="03000509000000000000" pitchFamily="65" charset="-120"/>
                <a:ea typeface="標楷體" panose="03000509000000000000" pitchFamily="65" charset="-120"/>
              </a:rPr>
              <a:t>教師聘任資格審查法規修正</a:t>
            </a:r>
          </a:p>
        </p:txBody>
      </p:sp>
      <p:sp>
        <p:nvSpPr>
          <p:cNvPr id="3" name="副標題 2">
            <a:extLst>
              <a:ext uri="{FF2B5EF4-FFF2-40B4-BE49-F238E27FC236}">
                <a16:creationId xmlns:a16="http://schemas.microsoft.com/office/drawing/2014/main" id="{76D6FABF-3AB1-4245-94BF-FEAD631339B7}"/>
              </a:ext>
            </a:extLst>
          </p:cNvPr>
          <p:cNvSpPr>
            <a:spLocks noGrp="1"/>
          </p:cNvSpPr>
          <p:nvPr>
            <p:ph type="subTitle" idx="1"/>
          </p:nvPr>
        </p:nvSpPr>
        <p:spPr>
          <a:xfrm>
            <a:off x="1348596" y="4450811"/>
            <a:ext cx="9144000" cy="1655762"/>
          </a:xfrm>
        </p:spPr>
        <p:txBody>
          <a:bodyPr/>
          <a:lstStyle/>
          <a:p>
            <a:r>
              <a:rPr lang="zh-TW" altLang="en-US" dirty="0">
                <a:latin typeface="標楷體" panose="03000509000000000000" pitchFamily="65" charset="-120"/>
                <a:ea typeface="標楷體" panose="03000509000000000000" pitchFamily="65" charset="-120"/>
              </a:rPr>
              <a:t>人事室</a:t>
            </a:r>
            <a:endParaRPr lang="en-US" altLang="zh-TW" dirty="0">
              <a:latin typeface="標楷體" panose="03000509000000000000" pitchFamily="65" charset="-120"/>
              <a:ea typeface="標楷體" panose="03000509000000000000" pitchFamily="65" charset="-120"/>
            </a:endParaRPr>
          </a:p>
          <a:p>
            <a:r>
              <a:rPr lang="en-US" altLang="zh-TW" dirty="0">
                <a:latin typeface="標楷體" panose="03000509000000000000" pitchFamily="65" charset="-120"/>
                <a:ea typeface="標楷體" panose="03000509000000000000" pitchFamily="65" charset="-120"/>
              </a:rPr>
              <a:t>111</a:t>
            </a:r>
            <a:r>
              <a:rPr lang="zh-TW" altLang="en-US" dirty="0">
                <a:latin typeface="標楷體" panose="03000509000000000000" pitchFamily="65" charset="-120"/>
                <a:ea typeface="標楷體" panose="03000509000000000000" pitchFamily="65" charset="-120"/>
              </a:rPr>
              <a:t>年</a:t>
            </a:r>
            <a:r>
              <a:rPr lang="en-US" altLang="zh-TW" dirty="0">
                <a:latin typeface="標楷體" panose="03000509000000000000" pitchFamily="65" charset="-120"/>
                <a:ea typeface="標楷體" panose="03000509000000000000" pitchFamily="65" charset="-120"/>
              </a:rPr>
              <a:t>12</a:t>
            </a:r>
            <a:r>
              <a:rPr lang="zh-TW" altLang="en-US" dirty="0">
                <a:latin typeface="標楷體" panose="03000509000000000000" pitchFamily="65" charset="-120"/>
                <a:ea typeface="標楷體" panose="03000509000000000000" pitchFamily="65" charset="-120"/>
              </a:rPr>
              <a:t>月</a:t>
            </a:r>
            <a:r>
              <a:rPr lang="en-US" altLang="zh-TW" dirty="0">
                <a:latin typeface="標楷體" panose="03000509000000000000" pitchFamily="65" charset="-120"/>
                <a:ea typeface="標楷體" panose="03000509000000000000" pitchFamily="65" charset="-120"/>
              </a:rPr>
              <a:t>16</a:t>
            </a:r>
            <a:r>
              <a:rPr lang="zh-TW" altLang="en-US" dirty="0">
                <a:latin typeface="標楷體" panose="03000509000000000000" pitchFamily="65" charset="-120"/>
                <a:ea typeface="標楷體" panose="03000509000000000000" pitchFamily="65" charset="-120"/>
              </a:rPr>
              <a:t>日</a:t>
            </a:r>
          </a:p>
        </p:txBody>
      </p:sp>
    </p:spTree>
    <p:extLst>
      <p:ext uri="{BB962C8B-B14F-4D97-AF65-F5344CB8AC3E}">
        <p14:creationId xmlns:p14="http://schemas.microsoft.com/office/powerpoint/2010/main" val="1621867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2A6544-2392-4710-A7E7-261342E52E95}"/>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法規依據</a:t>
            </a:r>
          </a:p>
        </p:txBody>
      </p:sp>
      <p:sp>
        <p:nvSpPr>
          <p:cNvPr id="3" name="內容版面配置區 2">
            <a:extLst>
              <a:ext uri="{FF2B5EF4-FFF2-40B4-BE49-F238E27FC236}">
                <a16:creationId xmlns:a16="http://schemas.microsoft.com/office/drawing/2014/main" id="{50D320C8-1BB3-4A78-A4E5-7B8124E752BF}"/>
              </a:ext>
            </a:extLst>
          </p:cNvPr>
          <p:cNvSpPr>
            <a:spLocks noGrp="1"/>
          </p:cNvSpPr>
          <p:nvPr>
            <p:ph idx="1"/>
          </p:nvPr>
        </p:nvSpPr>
        <p:spPr/>
        <p:txBody>
          <a:bodyPr>
            <a:normAutofit/>
          </a:bodyPr>
          <a:lstStyle/>
          <a:p>
            <a:pPr>
              <a:buFont typeface="Wingdings" panose="05000000000000000000" pitchFamily="2" charset="2"/>
              <a:buChar char="n"/>
            </a:pPr>
            <a:r>
              <a:rPr lang="zh-TW" altLang="en-US" sz="3200" dirty="0">
                <a:latin typeface="標楷體" panose="03000509000000000000" pitchFamily="65" charset="-120"/>
                <a:ea typeface="標楷體" panose="03000509000000000000" pitchFamily="65" charset="-120"/>
              </a:rPr>
              <a:t>教師評審委員會設置依據是組織規程的第</a:t>
            </a:r>
            <a:r>
              <a:rPr lang="en-US" altLang="zh-TW" sz="3200" dirty="0">
                <a:latin typeface="標楷體" panose="03000509000000000000" pitchFamily="65" charset="-120"/>
                <a:ea typeface="標楷體" panose="03000509000000000000" pitchFamily="65" charset="-120"/>
              </a:rPr>
              <a:t>29</a:t>
            </a:r>
            <a:r>
              <a:rPr lang="zh-TW" altLang="en-US" sz="3200" dirty="0">
                <a:latin typeface="標楷體" panose="03000509000000000000" pitchFamily="65" charset="-120"/>
                <a:ea typeface="標楷體" panose="03000509000000000000" pitchFamily="65" charset="-120"/>
              </a:rPr>
              <a:t>條及第</a:t>
            </a:r>
            <a:r>
              <a:rPr lang="en-US" altLang="zh-TW" sz="3200" dirty="0">
                <a:latin typeface="標楷體" panose="03000509000000000000" pitchFamily="65" charset="-120"/>
                <a:ea typeface="標楷體" panose="03000509000000000000" pitchFamily="65" charset="-120"/>
              </a:rPr>
              <a:t>35</a:t>
            </a:r>
            <a:r>
              <a:rPr lang="zh-TW" altLang="en-US" sz="3200" dirty="0">
                <a:latin typeface="標楷體" panose="03000509000000000000" pitchFamily="65" charset="-120"/>
                <a:ea typeface="標楷體" panose="03000509000000000000" pitchFamily="65" charset="-120"/>
              </a:rPr>
              <a:t>條</a:t>
            </a:r>
            <a:endParaRPr lang="en-US" altLang="zh-TW" sz="3200" dirty="0">
              <a:latin typeface="標楷體" panose="03000509000000000000" pitchFamily="65" charset="-120"/>
              <a:ea typeface="標楷體" panose="03000509000000000000" pitchFamily="65" charset="-120"/>
            </a:endParaRPr>
          </a:p>
          <a:p>
            <a:pPr marL="0" indent="0">
              <a:buNone/>
            </a:pPr>
            <a:r>
              <a:rPr lang="zh-TW" altLang="en-US" sz="3200" dirty="0">
                <a:latin typeface="標楷體" panose="03000509000000000000" pitchFamily="65" charset="-120"/>
                <a:ea typeface="標楷體" panose="03000509000000000000" pitchFamily="65" charset="-120"/>
              </a:rPr>
              <a:t>            </a:t>
            </a:r>
            <a:r>
              <a:rPr lang="en-US" altLang="zh-TW" sz="3200" dirty="0">
                <a:highlight>
                  <a:srgbClr val="FFFF00"/>
                </a:highlight>
                <a:latin typeface="標楷體" panose="03000509000000000000" pitchFamily="65" charset="-120"/>
                <a:ea typeface="標楷體" panose="03000509000000000000" pitchFamily="65" charset="-120"/>
              </a:rPr>
              <a:t>(</a:t>
            </a:r>
            <a:r>
              <a:rPr lang="zh-TW" altLang="en-US" sz="3200" dirty="0">
                <a:highlight>
                  <a:srgbClr val="FFFF00"/>
                </a:highlight>
                <a:latin typeface="標楷體" panose="03000509000000000000" pitchFamily="65" charset="-120"/>
                <a:ea typeface="標楷體" panose="03000509000000000000" pitchFamily="65" charset="-120"/>
              </a:rPr>
              <a:t>院、系</a:t>
            </a:r>
            <a:r>
              <a:rPr lang="en-US" altLang="zh-TW" sz="3200" dirty="0">
                <a:highlight>
                  <a:srgbClr val="FFFF00"/>
                </a:highlight>
                <a:latin typeface="標楷體" panose="03000509000000000000" pitchFamily="65" charset="-120"/>
                <a:ea typeface="標楷體" panose="03000509000000000000" pitchFamily="65" charset="-120"/>
              </a:rPr>
              <a:t>) </a:t>
            </a:r>
            <a:r>
              <a:rPr lang="zh-TW" altLang="en-US" sz="3200" dirty="0">
                <a:highlight>
                  <a:srgbClr val="FFFF00"/>
                </a:highlight>
                <a:latin typeface="標楷體" panose="03000509000000000000" pitchFamily="65" charset="-120"/>
                <a:ea typeface="標楷體" panose="03000509000000000000" pitchFamily="65" charset="-120"/>
              </a:rPr>
              <a:t>常見錯誤</a:t>
            </a:r>
            <a:r>
              <a:rPr lang="en-US" altLang="zh-TW" sz="3200" dirty="0">
                <a:highlight>
                  <a:srgbClr val="FFFF00"/>
                </a:highlight>
                <a:latin typeface="標楷體" panose="03000509000000000000" pitchFamily="65" charset="-120"/>
                <a:ea typeface="標楷體" panose="03000509000000000000" pitchFamily="65" charset="-120"/>
              </a:rPr>
              <a:t>(</a:t>
            </a:r>
            <a:r>
              <a:rPr lang="zh-TW" altLang="en-US" sz="3200" dirty="0">
                <a:highlight>
                  <a:srgbClr val="FFFF00"/>
                </a:highlight>
                <a:latin typeface="標楷體" panose="03000509000000000000" pitchFamily="65" charset="-120"/>
                <a:ea typeface="標楷體" panose="03000509000000000000" pitchFamily="65" charset="-120"/>
              </a:rPr>
              <a:t>第</a:t>
            </a:r>
            <a:r>
              <a:rPr lang="en-US" altLang="zh-TW" sz="3200" dirty="0">
                <a:highlight>
                  <a:srgbClr val="FFFF00"/>
                </a:highlight>
                <a:latin typeface="標楷體" panose="03000509000000000000" pitchFamily="65" charset="-120"/>
                <a:ea typeface="標楷體" panose="03000509000000000000" pitchFamily="65" charset="-120"/>
              </a:rPr>
              <a:t>33</a:t>
            </a:r>
            <a:r>
              <a:rPr lang="zh-TW" altLang="en-US" sz="3200" dirty="0">
                <a:highlight>
                  <a:srgbClr val="FFFF00"/>
                </a:highlight>
                <a:latin typeface="標楷體" panose="03000509000000000000" pitchFamily="65" charset="-120"/>
                <a:ea typeface="標楷體" panose="03000509000000000000" pitchFamily="65" charset="-120"/>
              </a:rPr>
              <a:t>條</a:t>
            </a:r>
            <a:r>
              <a:rPr lang="en-US" altLang="zh-TW" sz="3200" dirty="0">
                <a:highlight>
                  <a:srgbClr val="FFFF00"/>
                </a:highlight>
                <a:latin typeface="標楷體" panose="03000509000000000000" pitchFamily="65" charset="-120"/>
                <a:ea typeface="標楷體" panose="03000509000000000000" pitchFamily="65" charset="-120"/>
              </a:rPr>
              <a:t>)</a:t>
            </a:r>
            <a:endParaRPr lang="en-US" altLang="zh-TW" sz="3200" dirty="0">
              <a:latin typeface="標楷體" panose="03000509000000000000" pitchFamily="65" charset="-120"/>
              <a:ea typeface="標楷體" panose="03000509000000000000" pitchFamily="65" charset="-120"/>
            </a:endParaRPr>
          </a:p>
          <a:p>
            <a:pPr>
              <a:buFont typeface="Wingdings" panose="05000000000000000000" pitchFamily="2" charset="2"/>
              <a:buChar char="n"/>
            </a:pPr>
            <a:r>
              <a:rPr lang="zh-TW" altLang="en-US" sz="3200" dirty="0">
                <a:latin typeface="標楷體" panose="03000509000000000000" pitchFamily="65" charset="-120"/>
                <a:ea typeface="標楷體" panose="03000509000000000000" pitchFamily="65" charset="-120"/>
              </a:rPr>
              <a:t>若是依據本校教師評審委員會設置辦法，則是第</a:t>
            </a:r>
            <a:r>
              <a:rPr lang="en-US" altLang="zh-TW" sz="3200" dirty="0">
                <a:latin typeface="標楷體" panose="03000509000000000000" pitchFamily="65" charset="-120"/>
                <a:ea typeface="標楷體" panose="03000509000000000000" pitchFamily="65" charset="-120"/>
              </a:rPr>
              <a:t>3</a:t>
            </a:r>
            <a:r>
              <a:rPr lang="zh-TW" altLang="en-US" sz="3200" dirty="0">
                <a:latin typeface="標楷體" panose="03000509000000000000" pitchFamily="65" charset="-120"/>
                <a:ea typeface="標楷體" panose="03000509000000000000" pitchFamily="65" charset="-120"/>
              </a:rPr>
              <a:t>條。</a:t>
            </a:r>
            <a:endParaRPr lang="en-US" altLang="zh-TW" sz="3200" dirty="0">
              <a:latin typeface="標楷體" panose="03000509000000000000" pitchFamily="65" charset="-120"/>
              <a:ea typeface="標楷體" panose="03000509000000000000" pitchFamily="65" charset="-120"/>
            </a:endParaRPr>
          </a:p>
          <a:p>
            <a:pPr marL="361950" indent="-361950">
              <a:buFont typeface="Wingdings" panose="05000000000000000000" pitchFamily="2" charset="2"/>
              <a:buChar char="n"/>
            </a:pPr>
            <a:r>
              <a:rPr lang="zh-TW" altLang="en-US" sz="3200" dirty="0">
                <a:latin typeface="標楷體" panose="03000509000000000000" pitchFamily="65" charset="-120"/>
                <a:ea typeface="標楷體" panose="03000509000000000000" pitchFamily="65" charset="-120"/>
              </a:rPr>
              <a:t>完整的寫法為依據本校組織規程第三十五條及本校教師評審委員會設置辦法第三條。</a:t>
            </a:r>
            <a:endParaRPr lang="en-US" altLang="zh-TW"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45563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5D224B-87C2-4F39-B14F-B5B59F922819}"/>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教評會組成</a:t>
            </a:r>
          </a:p>
        </p:txBody>
      </p:sp>
      <p:sp>
        <p:nvSpPr>
          <p:cNvPr id="3" name="內容版面配置區 2">
            <a:extLst>
              <a:ext uri="{FF2B5EF4-FFF2-40B4-BE49-F238E27FC236}">
                <a16:creationId xmlns:a16="http://schemas.microsoft.com/office/drawing/2014/main" id="{CF81365C-D155-469F-A2CB-C22CAF13DED2}"/>
              </a:ext>
            </a:extLst>
          </p:cNvPr>
          <p:cNvSpPr>
            <a:spLocks noGrp="1"/>
          </p:cNvSpPr>
          <p:nvPr>
            <p:ph idx="1"/>
          </p:nvPr>
        </p:nvSpPr>
        <p:spPr/>
        <p:txBody>
          <a:bodyPr/>
          <a:lstStyle/>
          <a:p>
            <a:pPr>
              <a:buFont typeface="Wingdings" panose="05000000000000000000" pitchFamily="2" charset="2"/>
              <a:buChar char="p"/>
            </a:pPr>
            <a:r>
              <a:rPr lang="zh-TW" altLang="en-US" sz="2800" dirty="0">
                <a:latin typeface="標楷體" panose="03000509000000000000" pitchFamily="65" charset="-120"/>
                <a:ea typeface="標楷體" panose="03000509000000000000" pitchFamily="65" charset="-120"/>
              </a:rPr>
              <a:t>當然委員</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因職務擔任之委員</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不能過半</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教評會民主原則</a:t>
            </a:r>
            <a:r>
              <a:rPr lang="en-US" altLang="zh-TW" sz="2800" dirty="0">
                <a:latin typeface="標楷體" panose="03000509000000000000" pitchFamily="65" charset="-120"/>
                <a:ea typeface="標楷體" panose="03000509000000000000" pitchFamily="65" charset="-120"/>
              </a:rPr>
              <a:t>)</a:t>
            </a:r>
          </a:p>
          <a:p>
            <a:pPr>
              <a:buFont typeface="Wingdings" panose="05000000000000000000" pitchFamily="2" charset="2"/>
              <a:buChar char="p"/>
            </a:pPr>
            <a:r>
              <a:rPr lang="zh-TW" altLang="en-US" sz="2800" dirty="0">
                <a:latin typeface="標楷體" panose="03000509000000000000" pitchFamily="65" charset="-120"/>
                <a:ea typeface="標楷體" panose="03000509000000000000" pitchFamily="65" charset="-120"/>
              </a:rPr>
              <a:t>推選委員各系可</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人以上</a:t>
            </a:r>
            <a:endParaRPr lang="en-US" altLang="zh-TW" sz="28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800" dirty="0">
                <a:latin typeface="標楷體" panose="03000509000000000000" pitchFamily="65" charset="-120"/>
                <a:ea typeface="標楷體" panose="03000509000000000000" pitchFamily="65" charset="-120"/>
              </a:rPr>
              <a:t>院級教評會推選委員名額由各學院在範圍內自行訂定與分配</a:t>
            </a:r>
            <a:endParaRPr lang="en-US" altLang="zh-TW" sz="2800" dirty="0">
              <a:latin typeface="標楷體" panose="03000509000000000000" pitchFamily="65" charset="-120"/>
              <a:ea typeface="標楷體" panose="03000509000000000000" pitchFamily="65" charset="-120"/>
            </a:endParaRPr>
          </a:p>
          <a:p>
            <a:pPr marL="361950" indent="-361950">
              <a:buFont typeface="Wingdings" panose="05000000000000000000" pitchFamily="2" charset="2"/>
              <a:buChar char="p"/>
            </a:pPr>
            <a:r>
              <a:rPr lang="zh-TW" altLang="en-US" sz="2800" dirty="0">
                <a:latin typeface="標楷體" panose="03000509000000000000" pitchFamily="65" charset="-120"/>
                <a:ea typeface="標楷體" panose="03000509000000000000" pitchFamily="65" charset="-120"/>
              </a:rPr>
              <a:t>系級教評會成員若有寫到以「合聘」教師為成員者，要確定實務是否有照辦，否則應予修正或刪除。</a:t>
            </a:r>
          </a:p>
          <a:p>
            <a:pPr marL="0" indent="0">
              <a:buNone/>
            </a:pP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31937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61D69E-E9F0-4762-B432-3F639800F7AF}"/>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教評會開會及議決門檻</a:t>
            </a:r>
          </a:p>
        </p:txBody>
      </p:sp>
      <p:sp>
        <p:nvSpPr>
          <p:cNvPr id="3" name="內容版面配置區 2">
            <a:extLst>
              <a:ext uri="{FF2B5EF4-FFF2-40B4-BE49-F238E27FC236}">
                <a16:creationId xmlns:a16="http://schemas.microsoft.com/office/drawing/2014/main" id="{C5A11AD3-B565-4C98-A674-54BB0ADFC9F6}"/>
              </a:ext>
            </a:extLst>
          </p:cNvPr>
          <p:cNvSpPr>
            <a:spLocks noGrp="1"/>
          </p:cNvSpPr>
          <p:nvPr>
            <p:ph idx="1"/>
          </p:nvPr>
        </p:nvSpPr>
        <p:spPr>
          <a:xfrm>
            <a:off x="1097280" y="1845734"/>
            <a:ext cx="10058400" cy="4382538"/>
          </a:xfrm>
        </p:spPr>
        <p:txBody>
          <a:bodyPr>
            <a:normAutofit fontScale="77500" lnSpcReduction="20000"/>
          </a:bodyPr>
          <a:lstStyle/>
          <a:p>
            <a:pPr marL="266700" indent="-266700">
              <a:buFont typeface="Wingdings" panose="05000000000000000000" pitchFamily="2" charset="2"/>
              <a:buChar char="Ø"/>
              <a:tabLst>
                <a:tab pos="266700" algn="l"/>
              </a:tabLst>
            </a:pPr>
            <a:r>
              <a:rPr lang="zh-TW" altLang="en-US" sz="3600" dirty="0">
                <a:latin typeface="標楷體" panose="03000509000000000000" pitchFamily="65" charset="-120"/>
                <a:ea typeface="標楷體" panose="03000509000000000000" pitchFamily="65" charset="-120"/>
              </a:rPr>
              <a:t>開會門檻還有列</a:t>
            </a:r>
            <a:r>
              <a:rPr lang="zh-TW" altLang="en-US" sz="3600" dirty="0">
                <a:solidFill>
                  <a:srgbClr val="FF0000"/>
                </a:solidFill>
                <a:latin typeface="標楷體" panose="03000509000000000000" pitchFamily="65" charset="-120"/>
                <a:ea typeface="標楷體" panose="03000509000000000000" pitchFamily="65" charset="-120"/>
              </a:rPr>
              <a:t>四分之三</a:t>
            </a:r>
            <a:r>
              <a:rPr lang="zh-TW" altLang="en-US" sz="3600" dirty="0">
                <a:latin typeface="標楷體" panose="03000509000000000000" pitchFamily="65" charset="-120"/>
                <a:ea typeface="標楷體" panose="03000509000000000000" pitchFamily="65" charset="-120"/>
              </a:rPr>
              <a:t>的部分請全數刪除。</a:t>
            </a:r>
            <a:endParaRPr lang="en-US" altLang="zh-TW" sz="36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Ø"/>
              <a:tabLst>
                <a:tab pos="266700" algn="l"/>
              </a:tabLst>
            </a:pPr>
            <a:r>
              <a:rPr lang="zh-TW" altLang="en-US" sz="3600" dirty="0">
                <a:latin typeface="標楷體" panose="03000509000000000000" pitchFamily="65" charset="-120"/>
                <a:ea typeface="標楷體" panose="03000509000000000000" pitchFamily="65" charset="-120"/>
              </a:rPr>
              <a:t>勿以「全體委員」作為議決的基數，應為「出席委員」。</a:t>
            </a:r>
            <a:endParaRPr lang="en-US" altLang="zh-TW" sz="36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Ø"/>
              <a:tabLst>
                <a:tab pos="266700" algn="l"/>
              </a:tabLst>
            </a:pPr>
            <a:r>
              <a:rPr lang="zh-TW" altLang="en-US" sz="3600" dirty="0">
                <a:latin typeface="標楷體" panose="03000509000000000000" pitchFamily="65" charset="-120"/>
                <a:ea typeface="標楷體" panose="03000509000000000000" pitchFamily="65" charset="-120"/>
              </a:rPr>
              <a:t>涉及</a:t>
            </a:r>
            <a:r>
              <a:rPr lang="zh-TW" altLang="en-US" sz="3600" dirty="0">
                <a:solidFill>
                  <a:srgbClr val="FF0000"/>
                </a:solidFill>
                <a:latin typeface="標楷體" panose="03000509000000000000" pitchFamily="65" charset="-120"/>
                <a:ea typeface="標楷體" panose="03000509000000000000" pitchFamily="65" charset="-120"/>
              </a:rPr>
              <a:t>解聘</a:t>
            </a:r>
            <a:r>
              <a:rPr lang="zh-TW" altLang="en-US" sz="3600" dirty="0">
                <a:latin typeface="標楷體" panose="03000509000000000000" pitchFamily="65" charset="-120"/>
                <a:ea typeface="標楷體" panose="03000509000000000000" pitchFamily="65" charset="-120"/>
              </a:rPr>
              <a:t>、</a:t>
            </a:r>
            <a:r>
              <a:rPr lang="zh-TW" altLang="en-US" sz="3600" dirty="0">
                <a:solidFill>
                  <a:srgbClr val="FF0000"/>
                </a:solidFill>
                <a:latin typeface="標楷體" panose="03000509000000000000" pitchFamily="65" charset="-120"/>
                <a:ea typeface="標楷體" panose="03000509000000000000" pitchFamily="65" charset="-120"/>
              </a:rPr>
              <a:t>停聘</a:t>
            </a:r>
            <a:r>
              <a:rPr lang="zh-TW" altLang="en-US" sz="3600" dirty="0">
                <a:latin typeface="標楷體" panose="03000509000000000000" pitchFamily="65" charset="-120"/>
                <a:ea typeface="標楷體" panose="03000509000000000000" pitchFamily="65" charset="-120"/>
              </a:rPr>
              <a:t>、</a:t>
            </a:r>
            <a:r>
              <a:rPr lang="zh-TW" altLang="en-US" sz="3600" dirty="0">
                <a:solidFill>
                  <a:srgbClr val="FF0000"/>
                </a:solidFill>
                <a:latin typeface="標楷體" panose="03000509000000000000" pitchFamily="65" charset="-120"/>
                <a:ea typeface="標楷體" panose="03000509000000000000" pitchFamily="65" charset="-120"/>
              </a:rPr>
              <a:t>不續聘</a:t>
            </a:r>
            <a:r>
              <a:rPr lang="zh-TW" altLang="en-US" sz="3600" dirty="0">
                <a:latin typeface="標楷體" panose="03000509000000000000" pitchFamily="65" charset="-120"/>
                <a:ea typeface="標楷體" panose="03000509000000000000" pitchFamily="65" charset="-120"/>
              </a:rPr>
              <a:t>及</a:t>
            </a:r>
            <a:r>
              <a:rPr lang="zh-TW" altLang="en-US" sz="3600" dirty="0">
                <a:solidFill>
                  <a:srgbClr val="FF0000"/>
                </a:solidFill>
                <a:latin typeface="標楷體" panose="03000509000000000000" pitchFamily="65" charset="-120"/>
                <a:ea typeface="標楷體" panose="03000509000000000000" pitchFamily="65" charset="-120"/>
              </a:rPr>
              <a:t>復聘</a:t>
            </a:r>
            <a:r>
              <a:rPr lang="zh-TW" altLang="en-US" sz="3600" dirty="0">
                <a:latin typeface="標楷體" panose="03000509000000000000" pitchFamily="65" charset="-120"/>
                <a:ea typeface="標楷體" panose="03000509000000000000" pitchFamily="65" charset="-120"/>
              </a:rPr>
              <a:t>的部分，均應改與</a:t>
            </a:r>
            <a:r>
              <a:rPr lang="zh-TW" altLang="en-US" sz="3600" dirty="0">
                <a:solidFill>
                  <a:srgbClr val="FF0000"/>
                </a:solidFill>
                <a:latin typeface="標楷體" panose="03000509000000000000" pitchFamily="65" charset="-120"/>
                <a:ea typeface="標楷體" panose="03000509000000000000" pitchFamily="65" charset="-120"/>
              </a:rPr>
              <a:t>教師法</a:t>
            </a:r>
            <a:r>
              <a:rPr lang="zh-TW" altLang="en-US" sz="3600" dirty="0">
                <a:latin typeface="標楷體" panose="03000509000000000000" pitchFamily="65" charset="-120"/>
                <a:ea typeface="標楷體" panose="03000509000000000000" pitchFamily="65" charset="-120"/>
              </a:rPr>
              <a:t>相同。</a:t>
            </a:r>
            <a:endParaRPr lang="en-US" altLang="zh-TW" sz="36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Ø"/>
              <a:tabLst>
                <a:tab pos="266700" algn="l"/>
              </a:tabLst>
            </a:pPr>
            <a:r>
              <a:rPr lang="zh-TW" altLang="en-US" sz="3600" dirty="0">
                <a:latin typeface="標楷體" panose="03000509000000000000" pitchFamily="65" charset="-120"/>
                <a:ea typeface="標楷體" panose="03000509000000000000" pitchFamily="65" charset="-120"/>
              </a:rPr>
              <a:t>資遣原因認定、懲處等事項，以</a:t>
            </a:r>
            <a:r>
              <a:rPr lang="zh-TW" altLang="en-US" sz="3600" dirty="0">
                <a:highlight>
                  <a:srgbClr val="FFFF00"/>
                </a:highlight>
                <a:latin typeface="標楷體" panose="03000509000000000000" pitchFamily="65" charset="-120"/>
                <a:ea typeface="標楷體" panose="03000509000000000000" pitchFamily="65" charset="-120"/>
              </a:rPr>
              <a:t>委員三分之二以上出席，出席委員三分之二以上同意</a:t>
            </a:r>
            <a:r>
              <a:rPr lang="zh-TW" altLang="en-US" sz="3600" dirty="0">
                <a:latin typeface="標楷體" panose="03000509000000000000" pitchFamily="65" charset="-120"/>
                <a:ea typeface="標楷體" panose="03000509000000000000" pitchFamily="65" charset="-120"/>
              </a:rPr>
              <a:t>，為開會、議決門檻。</a:t>
            </a:r>
            <a:endParaRPr lang="en-US" altLang="zh-TW" sz="36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Ø"/>
              <a:tabLst>
                <a:tab pos="266700" algn="l"/>
              </a:tabLst>
            </a:pPr>
            <a:r>
              <a:rPr lang="zh-TW" altLang="en-US" sz="3600" dirty="0">
                <a:latin typeface="標楷體" panose="03000509000000000000" pitchFamily="65" charset="-120"/>
                <a:ea typeface="標楷體" panose="03000509000000000000" pitchFamily="65" charset="-120"/>
              </a:rPr>
              <a:t>「</a:t>
            </a:r>
            <a:r>
              <a:rPr lang="zh-TW" altLang="en-US" sz="3600" dirty="0">
                <a:solidFill>
                  <a:srgbClr val="FF0000"/>
                </a:solidFill>
                <a:latin typeface="標楷體" panose="03000509000000000000" pitchFamily="65" charset="-120"/>
                <a:ea typeface="標楷體" panose="03000509000000000000" pitchFamily="65" charset="-120"/>
              </a:rPr>
              <a:t>過半數</a:t>
            </a:r>
            <a:r>
              <a:rPr lang="zh-TW" altLang="en-US" sz="3600" dirty="0">
                <a:latin typeface="標楷體" panose="03000509000000000000" pitchFamily="65" charset="-120"/>
                <a:ea typeface="標楷體" panose="03000509000000000000" pitchFamily="65" charset="-120"/>
              </a:rPr>
              <a:t>」（</a:t>
            </a:r>
            <a:r>
              <a:rPr lang="en-US" altLang="zh-TW" sz="3600" dirty="0">
                <a:solidFill>
                  <a:srgbClr val="FF0000"/>
                </a:solidFill>
                <a:latin typeface="新細明體" panose="02020500000000000000" pitchFamily="18" charset="-120"/>
                <a:ea typeface="新細明體" panose="02020500000000000000" pitchFamily="18" charset="-120"/>
              </a:rPr>
              <a:t>&gt;</a:t>
            </a:r>
            <a:r>
              <a:rPr lang="zh-TW" altLang="en-US" sz="3600" dirty="0">
                <a:latin typeface="標楷體" panose="03000509000000000000" pitchFamily="65" charset="-120"/>
                <a:ea typeface="標楷體" panose="03000509000000000000" pitchFamily="65" charset="-120"/>
              </a:rPr>
              <a:t>）不要寫成「二分之一以上」（</a:t>
            </a:r>
            <a:r>
              <a:rPr lang="zh-TW" altLang="en-US" sz="3600" dirty="0">
                <a:solidFill>
                  <a:srgbClr val="FF0000"/>
                </a:solidFill>
                <a:latin typeface="新細明體" panose="02020500000000000000" pitchFamily="18" charset="-120"/>
              </a:rPr>
              <a:t>≧</a:t>
            </a:r>
            <a:r>
              <a:rPr lang="zh-TW" altLang="en-US" sz="3600" dirty="0">
                <a:latin typeface="新細明體" panose="02020500000000000000" pitchFamily="18" charset="-120"/>
              </a:rPr>
              <a:t>）</a:t>
            </a:r>
            <a:r>
              <a:rPr lang="zh-TW" altLang="en-US" sz="3600" dirty="0">
                <a:latin typeface="標楷體" panose="03000509000000000000" pitchFamily="65" charset="-120"/>
                <a:ea typeface="標楷體" panose="03000509000000000000" pitchFamily="65" charset="-120"/>
              </a:rPr>
              <a:t>。</a:t>
            </a:r>
            <a:endParaRPr lang="en-US" altLang="zh-TW" sz="2600"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參考條文：</a:t>
            </a:r>
            <a:endParaRPr lang="en-US" altLang="zh-TW" dirty="0">
              <a:latin typeface="標楷體" panose="03000509000000000000" pitchFamily="65" charset="-120"/>
              <a:ea typeface="標楷體" panose="03000509000000000000" pitchFamily="65" charset="-120"/>
            </a:endParaRPr>
          </a:p>
          <a:p>
            <a:r>
              <a:rPr lang="zh-TW" altLang="en-US" sz="2300" dirty="0">
                <a:latin typeface="標楷體" panose="03000509000000000000" pitchFamily="65" charset="-120"/>
                <a:ea typeface="標楷體" panose="03000509000000000000" pitchFamily="65" charset="-120"/>
              </a:rPr>
              <a:t>各級教評會每學期至少開會一次，必要時得召集臨時會議。開會時應有</a:t>
            </a:r>
            <a:r>
              <a:rPr lang="zh-TW" altLang="en-US" sz="2300" dirty="0">
                <a:solidFill>
                  <a:srgbClr val="FF0000"/>
                </a:solidFill>
                <a:latin typeface="標楷體" panose="03000509000000000000" pitchFamily="65" charset="-120"/>
                <a:ea typeface="標楷體" panose="03000509000000000000" pitchFamily="65" charset="-120"/>
              </a:rPr>
              <a:t>委員三分之二以上之出席</a:t>
            </a:r>
            <a:r>
              <a:rPr lang="zh-TW" altLang="en-US" sz="2300" dirty="0">
                <a:latin typeface="標楷體" panose="03000509000000000000" pitchFamily="65" charset="-120"/>
                <a:ea typeface="標楷體" panose="03000509000000000000" pitchFamily="65" charset="-120"/>
              </a:rPr>
              <a:t>，始得審議，經</a:t>
            </a:r>
            <a:r>
              <a:rPr lang="zh-TW" altLang="en-US" sz="2300" dirty="0">
                <a:solidFill>
                  <a:srgbClr val="FF0000"/>
                </a:solidFill>
                <a:latin typeface="標楷體" panose="03000509000000000000" pitchFamily="65" charset="-120"/>
                <a:ea typeface="標楷體" panose="03000509000000000000" pitchFamily="65" charset="-120"/>
              </a:rPr>
              <a:t>出席委員</a:t>
            </a:r>
            <a:r>
              <a:rPr lang="zh-TW" altLang="en-US" sz="2300" dirty="0">
                <a:latin typeface="標楷體" panose="03000509000000000000" pitchFamily="65" charset="-120"/>
                <a:ea typeface="標楷體" panose="03000509000000000000" pitchFamily="65" charset="-120"/>
              </a:rPr>
              <a:t>過半數同意方得決議。但</a:t>
            </a:r>
            <a:r>
              <a:rPr lang="zh-TW" altLang="en-US" sz="2300" dirty="0">
                <a:solidFill>
                  <a:srgbClr val="FF0000"/>
                </a:solidFill>
                <a:highlight>
                  <a:srgbClr val="FFFF00"/>
                </a:highlight>
                <a:latin typeface="標楷體" panose="03000509000000000000" pitchFamily="65" charset="-120"/>
                <a:ea typeface="標楷體" panose="03000509000000000000" pitchFamily="65" charset="-120"/>
              </a:rPr>
              <a:t>審議暫時予以停聘、終局停聘、解聘、不續聘及復聘之出席及決議門檻應依教師法相關規定辦理</a:t>
            </a:r>
            <a:r>
              <a:rPr lang="zh-TW" altLang="en-US" sz="2300" dirty="0">
                <a:latin typeface="標楷體" panose="03000509000000000000" pitchFamily="65" charset="-120"/>
                <a:ea typeface="標楷體" panose="03000509000000000000" pitchFamily="65" charset="-120"/>
              </a:rPr>
              <a:t>；資遣原因認定、經依規定程序確認著作抄襲後之懲處及其他懲處等事項，須有委員三分之二以上出席，始得審議，經出席委員三分之二以上同意方得決議。</a:t>
            </a:r>
          </a:p>
        </p:txBody>
      </p:sp>
    </p:spTree>
    <p:extLst>
      <p:ext uri="{BB962C8B-B14F-4D97-AF65-F5344CB8AC3E}">
        <p14:creationId xmlns:p14="http://schemas.microsoft.com/office/powerpoint/2010/main" val="337960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47FBDE-7064-438F-B541-14243C65E5BF}"/>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迴避人數之計算</a:t>
            </a:r>
          </a:p>
        </p:txBody>
      </p:sp>
      <p:sp>
        <p:nvSpPr>
          <p:cNvPr id="3" name="內容版面配置區 2">
            <a:extLst>
              <a:ext uri="{FF2B5EF4-FFF2-40B4-BE49-F238E27FC236}">
                <a16:creationId xmlns:a16="http://schemas.microsoft.com/office/drawing/2014/main" id="{BCF9A7C2-E338-49E2-A03D-70A7FD407840}"/>
              </a:ext>
            </a:extLst>
          </p:cNvPr>
          <p:cNvSpPr>
            <a:spLocks noGrp="1"/>
          </p:cNvSpPr>
          <p:nvPr>
            <p:ph idx="1"/>
          </p:nvPr>
        </p:nvSpPr>
        <p:spPr/>
        <p:txBody>
          <a:bodyPr>
            <a:normAutofit lnSpcReduction="10000"/>
          </a:bodyPr>
          <a:lstStyle/>
          <a:p>
            <a:pPr>
              <a:buFont typeface="Wingdings" panose="05000000000000000000" pitchFamily="2" charset="2"/>
              <a:buChar char="p"/>
            </a:pPr>
            <a:r>
              <a:rPr lang="zh-TW" altLang="en-US" sz="3200" dirty="0">
                <a:latin typeface="標楷體" panose="03000509000000000000" pitchFamily="65" charset="-120"/>
                <a:ea typeface="標楷體" panose="03000509000000000000" pitchFamily="65" charset="-120"/>
              </a:rPr>
              <a:t>原條文均為「不計入應出席人數」，修正為不計入「該議案出席人數」。</a:t>
            </a:r>
            <a:endParaRPr lang="en-US" altLang="zh-TW" sz="32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3200" dirty="0">
                <a:latin typeface="標楷體" panose="03000509000000000000" pitchFamily="65" charset="-120"/>
                <a:ea typeface="標楷體" panose="03000509000000000000" pitchFamily="65" charset="-120"/>
              </a:rPr>
              <a:t>迴避以「人」為原則。</a:t>
            </a:r>
            <a:endParaRPr lang="en-US" altLang="zh-TW" sz="32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  例</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委員總數</a:t>
            </a:r>
            <a:r>
              <a:rPr lang="en-US" altLang="zh-TW" sz="2000" dirty="0">
                <a:latin typeface="標楷體" panose="03000509000000000000" pitchFamily="65" charset="-120"/>
                <a:ea typeface="標楷體" panose="03000509000000000000" pitchFamily="65" charset="-120"/>
              </a:rPr>
              <a:t>7</a:t>
            </a:r>
            <a:r>
              <a:rPr lang="zh-TW" altLang="en-US" sz="2000" dirty="0">
                <a:latin typeface="標楷體" panose="03000509000000000000" pitchFamily="65" charset="-120"/>
                <a:ea typeface="標楷體" panose="03000509000000000000" pitchFamily="65" charset="-120"/>
              </a:rPr>
              <a:t>人，出席</a:t>
            </a:r>
            <a:r>
              <a:rPr lang="en-US" altLang="zh-TW" sz="2000" dirty="0">
                <a:latin typeface="標楷體" panose="03000509000000000000" pitchFamily="65" charset="-120"/>
                <a:ea typeface="標楷體" panose="03000509000000000000" pitchFamily="65" charset="-120"/>
              </a:rPr>
              <a:t>5</a:t>
            </a:r>
            <a:r>
              <a:rPr lang="zh-TW" altLang="en-US" sz="2000" dirty="0">
                <a:latin typeface="標楷體" panose="03000509000000000000" pitchFamily="65" charset="-120"/>
                <a:ea typeface="標楷體" panose="03000509000000000000" pitchFamily="65" charset="-120"/>
              </a:rPr>
              <a:t>人，第</a:t>
            </a: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案有</a:t>
            </a: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位教師升等案，出席委員因與第</a:t>
            </a: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位升等教師</a:t>
            </a:r>
            <a:endParaRPr lang="en-US" altLang="zh-TW" sz="20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     為共同作者，須迴避時</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同時有</a:t>
            </a: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位迴避、同時有</a:t>
            </a:r>
            <a:r>
              <a:rPr lang="en-US" altLang="zh-TW" sz="2000" dirty="0">
                <a:latin typeface="標楷體" panose="03000509000000000000" pitchFamily="65" charset="-120"/>
                <a:ea typeface="標楷體" panose="03000509000000000000" pitchFamily="65" charset="-120"/>
              </a:rPr>
              <a:t>3</a:t>
            </a:r>
            <a:r>
              <a:rPr lang="zh-TW" altLang="en-US" sz="2000" dirty="0">
                <a:latin typeface="標楷體" panose="03000509000000000000" pitchFamily="65" charset="-120"/>
                <a:ea typeface="標楷體" panose="03000509000000000000" pitchFamily="65" charset="-120"/>
              </a:rPr>
              <a:t>位迴避</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參考規定：</a:t>
            </a:r>
            <a:endParaRPr lang="en-US" altLang="zh-TW"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出席委員應行迴避者，於決議時不計入該議案之出席人數。惟迴避後該議案實際審議人數低於三人時，應另行開會或循行政程序簽陳校長核定後，另組臨時教評會。</a:t>
            </a: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9910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EC2028-A71A-4ED1-8746-B60A895980A7}"/>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投票方式</a:t>
            </a:r>
          </a:p>
        </p:txBody>
      </p:sp>
      <p:sp>
        <p:nvSpPr>
          <p:cNvPr id="3" name="內容版面配置區 2">
            <a:extLst>
              <a:ext uri="{FF2B5EF4-FFF2-40B4-BE49-F238E27FC236}">
                <a16:creationId xmlns:a16="http://schemas.microsoft.com/office/drawing/2014/main" id="{4E838C4B-B718-43EF-8944-D5ADF25BDC77}"/>
              </a:ext>
            </a:extLst>
          </p:cNvPr>
          <p:cNvSpPr>
            <a:spLocks noGrp="1"/>
          </p:cNvSpPr>
          <p:nvPr>
            <p:ph idx="1"/>
          </p:nvPr>
        </p:nvSpPr>
        <p:spPr/>
        <p:txBody>
          <a:bodyPr/>
          <a:lstStyle/>
          <a:p>
            <a:pPr>
              <a:buFont typeface="Wingdings" panose="05000000000000000000" pitchFamily="2" charset="2"/>
              <a:buChar char="n"/>
            </a:pPr>
            <a:r>
              <a:rPr lang="zh-TW" altLang="en-US" sz="3600" dirty="0">
                <a:latin typeface="標楷體" panose="03000509000000000000" pitchFamily="65" charset="-120"/>
                <a:ea typeface="標楷體" panose="03000509000000000000" pitchFamily="65" charset="-120"/>
              </a:rPr>
              <a:t>可以不特別寫，直接依校級規定。</a:t>
            </a:r>
            <a:endParaRPr lang="en-US" altLang="zh-TW" sz="3600" dirty="0">
              <a:latin typeface="標楷體" panose="03000509000000000000" pitchFamily="65" charset="-120"/>
              <a:ea typeface="標楷體" panose="03000509000000000000" pitchFamily="65" charset="-120"/>
            </a:endParaRPr>
          </a:p>
          <a:p>
            <a:pPr>
              <a:buFont typeface="Wingdings" panose="05000000000000000000" pitchFamily="2" charset="2"/>
              <a:buChar char="n"/>
            </a:pPr>
            <a:r>
              <a:rPr lang="zh-TW" altLang="en-US" sz="3600" dirty="0">
                <a:latin typeface="標楷體" panose="03000509000000000000" pitchFamily="65" charset="-120"/>
                <a:ea typeface="標楷體" panose="03000509000000000000" pitchFamily="65" charset="-120"/>
              </a:rPr>
              <a:t>有寫則要確實執行。</a:t>
            </a:r>
            <a:endParaRPr lang="en-US" altLang="zh-TW" sz="3600"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　</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例：沒有另行決議表決方式時，使用記名投票，則違背「原則以不記名投票」規定</a:t>
            </a:r>
            <a:r>
              <a:rPr lang="en-US" altLang="zh-TW" dirty="0">
                <a:latin typeface="標楷體" panose="03000509000000000000" pitchFamily="65" charset="-120"/>
                <a:ea typeface="標楷體" panose="03000509000000000000" pitchFamily="65" charset="-120"/>
              </a:rPr>
              <a:t>)</a:t>
            </a:r>
          </a:p>
          <a:p>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參考規定：</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各級教評會表決方式，原則以不記名投票為之；因故以電子化會議召開者，得改採去識別化方式為之。</a:t>
            </a:r>
          </a:p>
        </p:txBody>
      </p:sp>
    </p:spTree>
    <p:extLst>
      <p:ext uri="{BB962C8B-B14F-4D97-AF65-F5344CB8AC3E}">
        <p14:creationId xmlns:p14="http://schemas.microsoft.com/office/powerpoint/2010/main" val="2161310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81838E6-673A-4497-95FC-3C6A97AD99D1}"/>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專業審查小組之組成</a:t>
            </a:r>
          </a:p>
        </p:txBody>
      </p:sp>
      <p:sp>
        <p:nvSpPr>
          <p:cNvPr id="3" name="內容版面配置區 2">
            <a:extLst>
              <a:ext uri="{FF2B5EF4-FFF2-40B4-BE49-F238E27FC236}">
                <a16:creationId xmlns:a16="http://schemas.microsoft.com/office/drawing/2014/main" id="{2EB47F03-5D6B-4689-8AC9-BC76F3DD0E72}"/>
              </a:ext>
            </a:extLst>
          </p:cNvPr>
          <p:cNvSpPr>
            <a:spLocks noGrp="1"/>
          </p:cNvSpPr>
          <p:nvPr>
            <p:ph idx="1"/>
          </p:nvPr>
        </p:nvSpPr>
        <p:spPr/>
        <p:txBody>
          <a:bodyPr>
            <a:normAutofit/>
          </a:bodyPr>
          <a:lstStyle/>
          <a:p>
            <a:pPr>
              <a:buFont typeface="Wingdings" panose="05000000000000000000" pitchFamily="2" charset="2"/>
              <a:buChar char="u"/>
            </a:pPr>
            <a:r>
              <a:rPr lang="zh-TW" altLang="en-US" sz="2800" dirty="0">
                <a:latin typeface="標楷體" panose="03000509000000000000" pitchFamily="65" charset="-120"/>
                <a:ea typeface="標楷體" panose="03000509000000000000" pitchFamily="65" charset="-120"/>
              </a:rPr>
              <a:t>可以不特別寫，直接依校級規定。</a:t>
            </a:r>
            <a:endParaRPr lang="en-US" altLang="zh-TW" sz="2800" dirty="0">
              <a:latin typeface="標楷體" panose="03000509000000000000" pitchFamily="65" charset="-120"/>
              <a:ea typeface="標楷體" panose="03000509000000000000" pitchFamily="65" charset="-120"/>
            </a:endParaRPr>
          </a:p>
          <a:p>
            <a:pPr>
              <a:buFont typeface="Wingdings" panose="05000000000000000000" pitchFamily="2" charset="2"/>
              <a:buChar char="u"/>
            </a:pPr>
            <a:r>
              <a:rPr lang="zh-TW" altLang="en-US" sz="2800" dirty="0">
                <a:latin typeface="標楷體" panose="03000509000000000000" pitchFamily="65" charset="-120"/>
                <a:ea typeface="標楷體" panose="03000509000000000000" pitchFamily="65" charset="-120"/>
              </a:rPr>
              <a:t>有不涉及各種學術倫理的外審意見疑義時組成。</a:t>
            </a:r>
            <a:endParaRPr lang="en-US" altLang="zh-TW" sz="2800" dirty="0">
              <a:latin typeface="標楷體" panose="03000509000000000000" pitchFamily="65" charset="-120"/>
              <a:ea typeface="標楷體" panose="03000509000000000000" pitchFamily="65" charset="-120"/>
            </a:endParaRPr>
          </a:p>
          <a:p>
            <a:pPr>
              <a:buFont typeface="Wingdings" panose="05000000000000000000" pitchFamily="2" charset="2"/>
              <a:buChar char="u"/>
            </a:pPr>
            <a:r>
              <a:rPr lang="zh-TW" altLang="en-US" sz="2800" dirty="0">
                <a:solidFill>
                  <a:srgbClr val="FF0000"/>
                </a:solidFill>
                <a:latin typeface="標楷體" panose="03000509000000000000" pitchFamily="65" charset="-120"/>
                <a:ea typeface="標楷體" panose="03000509000000000000" pitchFamily="65" charset="-120"/>
              </a:rPr>
              <a:t>小組成員不限教評會委員</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pPr marL="0" indent="0">
              <a:buNone/>
            </a:pP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參考規定</a:t>
            </a:r>
            <a:r>
              <a:rPr lang="en-US" altLang="zh-TW" dirty="0">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各級教評會於教師資格審查程序中，遇外審意見有疑義，依本校教師聘任及升等評審辦法規定，應組成專業審查小組時，由該教評會主席召集，教評會推選五人組成之。惟審查委員應具送審著作專業領域之充分專業能力，且不得低階高審。專業審查小組並應提出處理建議理由，送教評會認定。</a:t>
            </a:r>
          </a:p>
        </p:txBody>
      </p:sp>
    </p:spTree>
    <p:extLst>
      <p:ext uri="{BB962C8B-B14F-4D97-AF65-F5344CB8AC3E}">
        <p14:creationId xmlns:p14="http://schemas.microsoft.com/office/powerpoint/2010/main" val="1750247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A05CB23-2292-4069-B6E5-AB3E9581F9CE}"/>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變更下級教評會決議及復議</a:t>
            </a:r>
          </a:p>
        </p:txBody>
      </p:sp>
      <p:sp>
        <p:nvSpPr>
          <p:cNvPr id="3" name="內容版面配置區 2">
            <a:extLst>
              <a:ext uri="{FF2B5EF4-FFF2-40B4-BE49-F238E27FC236}">
                <a16:creationId xmlns:a16="http://schemas.microsoft.com/office/drawing/2014/main" id="{A3C87B3B-FB24-43D6-BCEF-59E9D403327C}"/>
              </a:ext>
            </a:extLst>
          </p:cNvPr>
          <p:cNvSpPr>
            <a:spLocks noGrp="1"/>
          </p:cNvSpPr>
          <p:nvPr>
            <p:ph idx="1"/>
          </p:nvPr>
        </p:nvSpPr>
        <p:spPr>
          <a:xfrm>
            <a:off x="1097280" y="1845734"/>
            <a:ext cx="10058400" cy="4356658"/>
          </a:xfrm>
        </p:spPr>
        <p:txBody>
          <a:bodyPr>
            <a:normAutofit fontScale="92500" lnSpcReduction="20000"/>
          </a:bodyPr>
          <a:lstStyle/>
          <a:p>
            <a:pPr marL="266700" indent="-266700">
              <a:buFont typeface="Wingdings" panose="05000000000000000000" pitchFamily="2" charset="2"/>
              <a:buChar char="n"/>
            </a:pPr>
            <a:r>
              <a:rPr lang="zh-TW" altLang="en-US" sz="3500" dirty="0">
                <a:latin typeface="標楷體" panose="03000509000000000000" pitchFamily="65" charset="-120"/>
                <a:ea typeface="標楷體" panose="03000509000000000000" pitchFamily="65" charset="-120"/>
              </a:rPr>
              <a:t>可以不特別寫，直接依校級規定。</a:t>
            </a:r>
            <a:endParaRPr lang="en-US" altLang="zh-TW" sz="3500" dirty="0">
              <a:latin typeface="標楷體" panose="03000509000000000000" pitchFamily="65" charset="-120"/>
              <a:ea typeface="標楷體" panose="03000509000000000000" pitchFamily="65" charset="-120"/>
            </a:endParaRPr>
          </a:p>
          <a:p>
            <a:pPr marL="361950" indent="-361950">
              <a:buFont typeface="Wingdings" panose="05000000000000000000" pitchFamily="2" charset="2"/>
              <a:buChar char="n"/>
            </a:pPr>
            <a:r>
              <a:rPr lang="zh-TW" altLang="en-US" sz="3500" dirty="0">
                <a:latin typeface="標楷體" panose="03000509000000000000" pitchFamily="65" charset="-120"/>
                <a:ea typeface="標楷體" panose="03000509000000000000" pitchFamily="65" charset="-120"/>
              </a:rPr>
              <a:t>變更下級教評會決議的相關條文有寫「不合</a:t>
            </a:r>
            <a:r>
              <a:rPr lang="zh-TW" altLang="en-US" sz="3500" dirty="0">
                <a:solidFill>
                  <a:srgbClr val="FF0000"/>
                </a:solidFill>
                <a:latin typeface="標楷體" panose="03000509000000000000" pitchFamily="65" charset="-120"/>
                <a:ea typeface="標楷體" panose="03000509000000000000" pitchFamily="65" charset="-120"/>
              </a:rPr>
              <a:t>法律</a:t>
            </a:r>
            <a:r>
              <a:rPr lang="zh-TW" altLang="en-US" sz="3500" dirty="0">
                <a:latin typeface="標楷體" panose="03000509000000000000" pitchFamily="65" charset="-120"/>
                <a:ea typeface="標楷體" panose="03000509000000000000" pitchFamily="65" charset="-120"/>
              </a:rPr>
              <a:t>規定」者，應修正為「顯然不合</a:t>
            </a:r>
            <a:r>
              <a:rPr lang="zh-TW" altLang="en-US" sz="3500" dirty="0">
                <a:solidFill>
                  <a:srgbClr val="FF0000"/>
                </a:solidFill>
                <a:highlight>
                  <a:srgbClr val="FFFF00"/>
                </a:highlight>
                <a:latin typeface="標楷體" panose="03000509000000000000" pitchFamily="65" charset="-120"/>
                <a:ea typeface="標楷體" panose="03000509000000000000" pitchFamily="65" charset="-120"/>
              </a:rPr>
              <a:t>法令</a:t>
            </a:r>
            <a:r>
              <a:rPr lang="zh-TW" altLang="en-US" sz="3500" dirty="0">
                <a:latin typeface="標楷體" panose="03000509000000000000" pitchFamily="65" charset="-120"/>
                <a:ea typeface="標楷體" panose="03000509000000000000" pitchFamily="65" charset="-120"/>
              </a:rPr>
              <a:t>規定或</a:t>
            </a:r>
            <a:r>
              <a:rPr lang="zh-TW" altLang="en-US" sz="3500" dirty="0">
                <a:solidFill>
                  <a:srgbClr val="FF0000"/>
                </a:solidFill>
                <a:latin typeface="標楷體" panose="03000509000000000000" pitchFamily="65" charset="-120"/>
                <a:ea typeface="標楷體" panose="03000509000000000000" pitchFamily="65" charset="-120"/>
              </a:rPr>
              <a:t>顯有不當</a:t>
            </a:r>
            <a:r>
              <a:rPr lang="zh-TW" altLang="en-US" sz="3500" dirty="0">
                <a:latin typeface="標楷體" panose="03000509000000000000" pitchFamily="65" charset="-120"/>
                <a:ea typeface="標楷體" panose="03000509000000000000" pitchFamily="65" charset="-120"/>
              </a:rPr>
              <a:t>」。</a:t>
            </a:r>
            <a:endParaRPr lang="en-US" altLang="zh-TW" sz="35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n"/>
            </a:pPr>
            <a:r>
              <a:rPr lang="zh-TW" altLang="en-US" sz="3500" dirty="0">
                <a:solidFill>
                  <a:srgbClr val="FF0000"/>
                </a:solidFill>
                <a:latin typeface="標楷體" panose="03000509000000000000" pitchFamily="65" charset="-120"/>
                <a:ea typeface="標楷體" panose="03000509000000000000" pitchFamily="65" charset="-120"/>
              </a:rPr>
              <a:t>復</a:t>
            </a:r>
            <a:r>
              <a:rPr lang="zh-TW" altLang="en-US" sz="3500" dirty="0">
                <a:latin typeface="標楷體" panose="03000509000000000000" pitchFamily="65" charset="-120"/>
                <a:ea typeface="標楷體" panose="03000509000000000000" pitchFamily="65" charset="-120"/>
              </a:rPr>
              <a:t>議：有時間、附議人員及要件限制。</a:t>
            </a:r>
            <a:endParaRPr lang="en-US" altLang="zh-TW" sz="3500" dirty="0">
              <a:latin typeface="標楷體" panose="03000509000000000000" pitchFamily="65" charset="-120"/>
              <a:ea typeface="標楷體" panose="03000509000000000000" pitchFamily="65" charset="-120"/>
            </a:endParaRPr>
          </a:p>
          <a:p>
            <a:pPr marL="0" indent="0">
              <a:buNone/>
            </a:pPr>
            <a:r>
              <a:rPr lang="zh-TW" altLang="en-US" sz="3500" dirty="0">
                <a:latin typeface="標楷體" panose="03000509000000000000" pitchFamily="65" charset="-120"/>
                <a:ea typeface="標楷體" panose="03000509000000000000" pitchFamily="65" charset="-120"/>
              </a:rPr>
              <a:t>  </a:t>
            </a:r>
            <a:r>
              <a:rPr lang="en-US" altLang="zh-TW" sz="3500" dirty="0">
                <a:latin typeface="標楷體" panose="03000509000000000000" pitchFamily="65" charset="-120"/>
                <a:ea typeface="標楷體" panose="03000509000000000000" pitchFamily="65" charset="-120"/>
              </a:rPr>
              <a:t>(</a:t>
            </a:r>
            <a:r>
              <a:rPr lang="zh-TW" altLang="en-US" sz="3500" dirty="0">
                <a:latin typeface="標楷體" panose="03000509000000000000" pitchFamily="65" charset="-120"/>
                <a:ea typeface="標楷體" panose="03000509000000000000" pitchFamily="65" charset="-120"/>
              </a:rPr>
              <a:t>不要使用「複」議</a:t>
            </a:r>
            <a:r>
              <a:rPr lang="en-US" altLang="zh-TW" sz="3500"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參考條文</a:t>
            </a:r>
            <a:r>
              <a:rPr lang="en-US" altLang="zh-TW" dirty="0">
                <a:latin typeface="標楷體" panose="03000509000000000000" pitchFamily="65" charset="-120"/>
                <a:ea typeface="標楷體" panose="03000509000000000000" pitchFamily="65" charset="-120"/>
              </a:rPr>
              <a:t>:</a:t>
            </a:r>
          </a:p>
          <a:p>
            <a:r>
              <a:rPr lang="zh-TW" altLang="en-US" sz="2200" dirty="0">
                <a:latin typeface="標楷體" panose="03000509000000000000" pitchFamily="65" charset="-120"/>
                <a:ea typeface="標楷體" panose="03000509000000000000" pitchFamily="65" charset="-120"/>
              </a:rPr>
              <a:t>各級教評會對教師</a:t>
            </a:r>
            <a:r>
              <a:rPr lang="zh-TW" altLang="en-US" sz="2200" dirty="0">
                <a:solidFill>
                  <a:srgbClr val="FF0000"/>
                </a:solidFill>
                <a:latin typeface="標楷體" panose="03000509000000000000" pitchFamily="65" charset="-120"/>
                <a:ea typeface="標楷體" panose="03000509000000000000" pitchFamily="65" charset="-120"/>
              </a:rPr>
              <a:t>解聘、不續聘、停聘之決議案</a:t>
            </a:r>
            <a:r>
              <a:rPr lang="zh-TW" altLang="en-US" sz="2200" dirty="0">
                <a:latin typeface="標楷體" panose="03000509000000000000" pitchFamily="65" charset="-120"/>
                <a:ea typeface="標楷體" panose="03000509000000000000" pitchFamily="65" charset="-120"/>
              </a:rPr>
              <a:t>，如於</a:t>
            </a:r>
            <a:r>
              <a:rPr lang="zh-TW" altLang="en-US" sz="2200" dirty="0">
                <a:solidFill>
                  <a:srgbClr val="FF0000"/>
                </a:solidFill>
                <a:latin typeface="標楷體" panose="03000509000000000000" pitchFamily="65" charset="-120"/>
                <a:ea typeface="標楷體" panose="03000509000000000000" pitchFamily="65" charset="-120"/>
              </a:rPr>
              <a:t>決議作成之日起六個月內發現決議內容明顯違背法令、或情事變遷或有新資料發現致原決議案確有重加審議之必要</a:t>
            </a:r>
            <a:r>
              <a:rPr lang="zh-TW" altLang="en-US" sz="2200" dirty="0">
                <a:latin typeface="標楷體" panose="03000509000000000000" pitchFamily="65" charset="-120"/>
                <a:ea typeface="標楷體" panose="03000509000000000000" pitchFamily="65" charset="-120"/>
              </a:rPr>
              <a:t>時，得由委員提起復議，經議決該案出席委員四分之一以上附議，始得重啟決議程序。復議動議經否決後，對同一決議案，不得再為復議之動議。重啟決議程序之案件，其決議仍應</a:t>
            </a:r>
            <a:r>
              <a:rPr lang="zh-TW" altLang="en-US" sz="2200" dirty="0">
                <a:solidFill>
                  <a:srgbClr val="FF0000"/>
                </a:solidFill>
                <a:latin typeface="標楷體" panose="03000509000000000000" pitchFamily="65" charset="-120"/>
                <a:ea typeface="標楷體" panose="03000509000000000000" pitchFamily="65" charset="-120"/>
              </a:rPr>
              <a:t>依教師法所定各該審議事項審議通過之出席及表決人數比例</a:t>
            </a:r>
            <a:r>
              <a:rPr lang="zh-TW" altLang="en-US" sz="2200"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1841921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4B60B94-A441-4D7B-B392-8F96C5177375}"/>
              </a:ext>
            </a:extLst>
          </p:cNvPr>
          <p:cNvSpPr>
            <a:spLocks noGrp="1"/>
          </p:cNvSpPr>
          <p:nvPr>
            <p:ph type="title"/>
          </p:nvPr>
        </p:nvSpPr>
        <p:spPr>
          <a:xfrm>
            <a:off x="612476" y="286603"/>
            <a:ext cx="11145328" cy="1450757"/>
          </a:xfrm>
        </p:spPr>
        <p:txBody>
          <a:bodyPr/>
          <a:lstStyle/>
          <a:p>
            <a:r>
              <a:rPr lang="zh-TW" altLang="en-US" dirty="0">
                <a:latin typeface="標楷體" panose="03000509000000000000" pitchFamily="65" charset="-120"/>
                <a:ea typeface="標楷體" panose="03000509000000000000" pitchFamily="65" charset="-120"/>
              </a:rPr>
              <a:t>聘任升等評審規定（外審要點）修正要項</a:t>
            </a:r>
          </a:p>
        </p:txBody>
      </p:sp>
      <p:sp>
        <p:nvSpPr>
          <p:cNvPr id="3" name="內容版面配置區 2">
            <a:extLst>
              <a:ext uri="{FF2B5EF4-FFF2-40B4-BE49-F238E27FC236}">
                <a16:creationId xmlns:a16="http://schemas.microsoft.com/office/drawing/2014/main" id="{56ACF2AC-CDFD-4398-B401-CB2068328DFF}"/>
              </a:ext>
            </a:extLst>
          </p:cNvPr>
          <p:cNvSpPr>
            <a:spLocks noGrp="1"/>
          </p:cNvSpPr>
          <p:nvPr>
            <p:ph idx="1"/>
          </p:nvPr>
        </p:nvSpPr>
        <p:spPr/>
        <p:txBody>
          <a:bodyPr>
            <a:normAutofit fontScale="92500" lnSpcReduction="10000"/>
          </a:bodyPr>
          <a:lstStyle/>
          <a:p>
            <a:pPr marL="514350" indent="-514350">
              <a:buFont typeface="+mj-ea"/>
              <a:buAutoNum type="ea1ChtPeriod"/>
            </a:pPr>
            <a:r>
              <a:rPr lang="zh-TW" altLang="en-US" sz="2400" dirty="0">
                <a:latin typeface="標楷體" panose="03000509000000000000" pitchFamily="65" charset="-120"/>
                <a:ea typeface="標楷體" panose="03000509000000000000" pitchFamily="65" charset="-120"/>
              </a:rPr>
              <a:t>法規依據與文字</a:t>
            </a:r>
            <a:endParaRPr lang="en-US" altLang="zh-TW" sz="2400" dirty="0">
              <a:latin typeface="標楷體" panose="03000509000000000000" pitchFamily="65" charset="-120"/>
              <a:ea typeface="標楷體" panose="03000509000000000000" pitchFamily="65" charset="-120"/>
            </a:endParaRPr>
          </a:p>
          <a:p>
            <a:pPr marL="514350" indent="-514350">
              <a:buFont typeface="+mj-ea"/>
              <a:buAutoNum type="ea1ChtPeriod"/>
            </a:pPr>
            <a:r>
              <a:rPr lang="zh-TW" altLang="en-US" sz="2400" dirty="0">
                <a:latin typeface="標楷體" panose="03000509000000000000" pitchFamily="65" charset="-120"/>
                <a:ea typeface="標楷體" panose="03000509000000000000" pitchFamily="65" charset="-120"/>
              </a:rPr>
              <a:t>新聘教師資格</a:t>
            </a:r>
            <a:endParaRPr lang="en-US" altLang="zh-TW" sz="2400" dirty="0">
              <a:latin typeface="標楷體" panose="03000509000000000000" pitchFamily="65" charset="-120"/>
              <a:ea typeface="標楷體" panose="03000509000000000000" pitchFamily="65" charset="-120"/>
            </a:endParaRPr>
          </a:p>
          <a:p>
            <a:pPr marL="514350" indent="-514350">
              <a:buFont typeface="+mj-ea"/>
              <a:buAutoNum type="ea1ChtPeriod"/>
            </a:pPr>
            <a:r>
              <a:rPr lang="zh-TW" altLang="en-US" sz="2400" dirty="0">
                <a:latin typeface="標楷體" panose="03000509000000000000" pitchFamily="65" charset="-120"/>
                <a:ea typeface="標楷體" panose="03000509000000000000" pitchFamily="65" charset="-120"/>
              </a:rPr>
              <a:t>教師升等類型</a:t>
            </a:r>
            <a:endParaRPr lang="en-US" altLang="zh-TW" sz="2400" dirty="0">
              <a:latin typeface="標楷體" panose="03000509000000000000" pitchFamily="65" charset="-120"/>
              <a:ea typeface="標楷體" panose="03000509000000000000" pitchFamily="65" charset="-120"/>
            </a:endParaRPr>
          </a:p>
          <a:p>
            <a:pPr marL="514350" indent="-514350">
              <a:buFont typeface="+mj-ea"/>
              <a:buAutoNum type="ea1ChtPeriod"/>
            </a:pPr>
            <a:r>
              <a:rPr lang="zh-TW" altLang="en-US" sz="2400" dirty="0">
                <a:latin typeface="標楷體" panose="03000509000000000000" pitchFamily="65" charset="-120"/>
                <a:ea typeface="標楷體" panose="03000509000000000000" pitchFamily="65" charset="-120"/>
              </a:rPr>
              <a:t>教學實踐研究領域送審</a:t>
            </a:r>
            <a:endParaRPr lang="en-US" altLang="zh-TW" sz="2400" dirty="0">
              <a:latin typeface="標楷體" panose="03000509000000000000" pitchFamily="65" charset="-120"/>
              <a:ea typeface="標楷體" panose="03000509000000000000" pitchFamily="65" charset="-120"/>
            </a:endParaRPr>
          </a:p>
          <a:p>
            <a:pPr marL="514350" indent="-514350">
              <a:buFont typeface="+mj-ea"/>
              <a:buAutoNum type="ea1ChtPeriod"/>
            </a:pPr>
            <a:r>
              <a:rPr lang="zh-TW" altLang="en-US" sz="2400" dirty="0">
                <a:latin typeface="標楷體" panose="03000509000000000000" pitchFamily="65" charset="-120"/>
                <a:ea typeface="標楷體" panose="03000509000000000000" pitchFamily="65" charset="-120"/>
              </a:rPr>
              <a:t>外審作業規定</a:t>
            </a:r>
            <a:endParaRPr lang="en-US" altLang="zh-TW" sz="2400" dirty="0">
              <a:latin typeface="標楷體" panose="03000509000000000000" pitchFamily="65" charset="-120"/>
              <a:ea typeface="標楷體" panose="03000509000000000000" pitchFamily="65" charset="-120"/>
            </a:endParaRPr>
          </a:p>
          <a:p>
            <a:pPr marL="514350" indent="-514350">
              <a:buFont typeface="+mj-ea"/>
              <a:buAutoNum type="ea1ChtPeriod"/>
            </a:pPr>
            <a:r>
              <a:rPr lang="zh-TW" altLang="en-US" sz="2400" dirty="0">
                <a:latin typeface="標楷體" panose="03000509000000000000" pitchFamily="65" charset="-120"/>
                <a:ea typeface="標楷體" panose="03000509000000000000" pitchFamily="65" charset="-120"/>
              </a:rPr>
              <a:t>外審疑義處理 </a:t>
            </a:r>
            <a:endParaRPr lang="en-US" altLang="zh-TW" sz="2400" dirty="0">
              <a:latin typeface="標楷體" panose="03000509000000000000" pitchFamily="65" charset="-120"/>
              <a:ea typeface="標楷體" panose="03000509000000000000" pitchFamily="65" charset="-120"/>
            </a:endParaRPr>
          </a:p>
          <a:p>
            <a:pPr marL="514350" indent="-514350">
              <a:buFont typeface="+mj-ea"/>
              <a:buAutoNum type="ea1ChtPeriod"/>
            </a:pPr>
            <a:r>
              <a:rPr lang="zh-TW" altLang="en-US" sz="2400" dirty="0">
                <a:latin typeface="標楷體" panose="03000509000000000000" pitchFamily="65" charset="-120"/>
                <a:ea typeface="標楷體" panose="03000509000000000000" pitchFamily="65" charset="-120"/>
              </a:rPr>
              <a:t>教師請證升等年限</a:t>
            </a:r>
            <a:endParaRPr lang="en-US" altLang="zh-TW" sz="2400" dirty="0">
              <a:latin typeface="標楷體" panose="03000509000000000000" pitchFamily="65" charset="-120"/>
              <a:ea typeface="標楷體" panose="03000509000000000000" pitchFamily="65" charset="-120"/>
            </a:endParaRPr>
          </a:p>
          <a:p>
            <a:pPr marL="514350" indent="-514350">
              <a:buFont typeface="+mj-ea"/>
              <a:buAutoNum type="ea1ChtPeriod"/>
            </a:pPr>
            <a:r>
              <a:rPr lang="zh-TW" altLang="en-US" sz="2400" dirty="0">
                <a:latin typeface="標楷體" panose="03000509000000000000" pitchFamily="65" charset="-120"/>
                <a:ea typeface="標楷體" panose="03000509000000000000" pitchFamily="65" charset="-120"/>
              </a:rPr>
              <a:t>著作相關時限</a:t>
            </a:r>
            <a:endParaRPr lang="en-US" altLang="zh-TW" sz="2400" dirty="0">
              <a:latin typeface="標楷體" panose="03000509000000000000" pitchFamily="65" charset="-120"/>
              <a:ea typeface="標楷體" panose="03000509000000000000" pitchFamily="65" charset="-120"/>
            </a:endParaRPr>
          </a:p>
          <a:p>
            <a:pPr marL="514350" indent="-514350">
              <a:buFont typeface="+mj-ea"/>
              <a:buAutoNum type="ea1ChtPeriod"/>
            </a:pPr>
            <a:r>
              <a:rPr lang="zh-TW" altLang="en-US" sz="2400" dirty="0">
                <a:latin typeface="標楷體" panose="03000509000000000000" pitchFamily="65" charset="-120"/>
                <a:ea typeface="標楷體" panose="03000509000000000000" pitchFamily="65" charset="-120"/>
              </a:rPr>
              <a:t>其他校級修正重點</a:t>
            </a:r>
            <a:endParaRPr lang="en-US" altLang="zh-TW" sz="2400" dirty="0">
              <a:latin typeface="標楷體" panose="03000509000000000000" pitchFamily="65" charset="-120"/>
              <a:ea typeface="標楷體" panose="03000509000000000000" pitchFamily="65" charset="-120"/>
            </a:endParaRPr>
          </a:p>
          <a:p>
            <a:pPr marL="514350" indent="-514350">
              <a:buFont typeface="+mj-ea"/>
              <a:buAutoNum type="ea1ChtPeriod"/>
            </a:pP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23553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02F6D42-0224-45E5-81AB-4863D518BB97}"/>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法規依據與文字</a:t>
            </a:r>
          </a:p>
        </p:txBody>
      </p:sp>
      <p:sp>
        <p:nvSpPr>
          <p:cNvPr id="3" name="內容版面配置區 2">
            <a:extLst>
              <a:ext uri="{FF2B5EF4-FFF2-40B4-BE49-F238E27FC236}">
                <a16:creationId xmlns:a16="http://schemas.microsoft.com/office/drawing/2014/main" id="{F9BE9B77-0D85-40A1-9C3E-AE00A315EF12}"/>
              </a:ext>
            </a:extLst>
          </p:cNvPr>
          <p:cNvSpPr>
            <a:spLocks noGrp="1"/>
          </p:cNvSpPr>
          <p:nvPr>
            <p:ph idx="1"/>
          </p:nvPr>
        </p:nvSpPr>
        <p:spPr/>
        <p:txBody>
          <a:bodyPr/>
          <a:lstStyle/>
          <a:p>
            <a:pPr marL="266700" indent="-266700">
              <a:buFont typeface="Wingdings" panose="05000000000000000000" pitchFamily="2" charset="2"/>
              <a:buChar char="ü"/>
            </a:pPr>
            <a:r>
              <a:rPr lang="zh-TW" altLang="en-US" sz="2400" dirty="0">
                <a:latin typeface="標楷體" panose="03000509000000000000" pitchFamily="65" charset="-120"/>
                <a:ea typeface="標楷體" panose="03000509000000000000" pitchFamily="65" charset="-120"/>
              </a:rPr>
              <a:t>升等作業時程，校級由原先第</a:t>
            </a:r>
            <a:r>
              <a:rPr lang="en-US" altLang="zh-TW" sz="2400" dirty="0">
                <a:latin typeface="標楷體" panose="03000509000000000000" pitchFamily="65" charset="-120"/>
                <a:ea typeface="標楷體" panose="03000509000000000000" pitchFamily="65" charset="-120"/>
              </a:rPr>
              <a:t>15</a:t>
            </a:r>
            <a:r>
              <a:rPr lang="zh-TW" altLang="en-US" sz="2400" dirty="0">
                <a:latin typeface="標楷體" panose="03000509000000000000" pitchFamily="65" charset="-120"/>
                <a:ea typeface="標楷體" panose="03000509000000000000" pitchFamily="65" charset="-120"/>
              </a:rPr>
              <a:t>條遞移為第</a:t>
            </a:r>
            <a:r>
              <a:rPr lang="en-US" altLang="zh-TW" sz="2400" dirty="0">
                <a:latin typeface="標楷體" panose="03000509000000000000" pitchFamily="65" charset="-120"/>
                <a:ea typeface="標楷體" panose="03000509000000000000" pitchFamily="65" charset="-120"/>
              </a:rPr>
              <a:t>18</a:t>
            </a:r>
            <a:r>
              <a:rPr lang="zh-TW" altLang="en-US" sz="2400" dirty="0">
                <a:latin typeface="標楷體" panose="03000509000000000000" pitchFamily="65" charset="-120"/>
                <a:ea typeface="標楷體" panose="03000509000000000000" pitchFamily="65" charset="-120"/>
              </a:rPr>
              <a:t>條，須修正。</a:t>
            </a:r>
            <a:endParaRPr lang="en-US" altLang="zh-TW" sz="24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ü"/>
            </a:pPr>
            <a:r>
              <a:rPr lang="zh-TW" altLang="en-US" sz="2400" dirty="0">
                <a:latin typeface="標楷體" panose="03000509000000000000" pitchFamily="65" charset="-120"/>
                <a:ea typeface="標楷體" panose="03000509000000000000" pitchFamily="65" charset="-120"/>
              </a:rPr>
              <a:t>外審作業規定，目前是訂在本校教師聘任升等評審辦法第</a:t>
            </a:r>
            <a:r>
              <a:rPr lang="en-US" altLang="zh-TW" sz="2400" dirty="0">
                <a:latin typeface="標楷體" panose="03000509000000000000" pitchFamily="65" charset="-120"/>
                <a:ea typeface="標楷體" panose="03000509000000000000" pitchFamily="65" charset="-120"/>
              </a:rPr>
              <a:t>8</a:t>
            </a:r>
            <a:r>
              <a:rPr lang="zh-TW" altLang="en-US" sz="2400" dirty="0">
                <a:latin typeface="標楷體" panose="03000509000000000000" pitchFamily="65" charset="-120"/>
                <a:ea typeface="標楷體" panose="03000509000000000000" pitchFamily="65" charset="-120"/>
              </a:rPr>
              <a:t>條</a:t>
            </a:r>
            <a:endParaRPr lang="en-US" altLang="zh-TW" sz="2400" dirty="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有條文指到第</a:t>
            </a:r>
            <a:r>
              <a:rPr lang="en-US" altLang="zh-TW" sz="2400" dirty="0">
                <a:latin typeface="標楷體" panose="03000509000000000000" pitchFamily="65" charset="-120"/>
                <a:ea typeface="標楷體" panose="03000509000000000000" pitchFamily="65" charset="-120"/>
              </a:rPr>
              <a:t>7</a:t>
            </a:r>
            <a:r>
              <a:rPr lang="zh-TW" altLang="en-US" sz="2400" dirty="0">
                <a:latin typeface="標楷體" panose="03000509000000000000" pitchFamily="65" charset="-120"/>
                <a:ea typeface="標楷體" panose="03000509000000000000" pitchFamily="65" charset="-120"/>
              </a:rPr>
              <a:t>條</a:t>
            </a:r>
            <a:r>
              <a:rPr lang="en-US" altLang="zh-TW" sz="2400" dirty="0">
                <a:latin typeface="標楷體" panose="03000509000000000000" pitchFamily="65" charset="-120"/>
                <a:ea typeface="標楷體" panose="03000509000000000000" pitchFamily="65" charset="-120"/>
              </a:rPr>
              <a:t>)</a:t>
            </a:r>
          </a:p>
          <a:p>
            <a:pPr marL="266700" indent="-266700">
              <a:buFont typeface="Wingdings" panose="05000000000000000000" pitchFamily="2" charset="2"/>
              <a:buChar char="ü"/>
            </a:pPr>
            <a:r>
              <a:rPr lang="zh-TW" altLang="en-US" sz="2400" dirty="0">
                <a:latin typeface="標楷體" panose="03000509000000000000" pitchFamily="65" charset="-120"/>
                <a:ea typeface="標楷體" panose="03000509000000000000" pitchFamily="65" charset="-120"/>
              </a:rPr>
              <a:t>科技部應修正為國科會或國家科學及技術委員會。</a:t>
            </a:r>
            <a:endParaRPr lang="en-US" altLang="zh-TW" sz="2400" dirty="0">
              <a:latin typeface="標楷體" panose="03000509000000000000" pitchFamily="65" charset="-120"/>
              <a:ea typeface="標楷體" panose="03000509000000000000" pitchFamily="65" charset="-120"/>
            </a:endParaRPr>
          </a:p>
          <a:p>
            <a:pPr marL="266700" indent="-266700"/>
            <a:endParaRPr lang="en-US" altLang="zh-TW" sz="2400" dirty="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31298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B956F72-B34D-4151-9A5C-FFC576F29641}"/>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新聘教師資格</a:t>
            </a:r>
          </a:p>
        </p:txBody>
      </p:sp>
      <p:sp>
        <p:nvSpPr>
          <p:cNvPr id="3" name="內容版面配置區 2">
            <a:extLst>
              <a:ext uri="{FF2B5EF4-FFF2-40B4-BE49-F238E27FC236}">
                <a16:creationId xmlns:a16="http://schemas.microsoft.com/office/drawing/2014/main" id="{0A054E33-BCBE-4F3D-84AA-AFC25D092DBD}"/>
              </a:ext>
            </a:extLst>
          </p:cNvPr>
          <p:cNvSpPr>
            <a:spLocks noGrp="1"/>
          </p:cNvSpPr>
          <p:nvPr>
            <p:ph idx="1"/>
          </p:nvPr>
        </p:nvSpPr>
        <p:spPr/>
        <p:txBody>
          <a:bodyPr>
            <a:normAutofit lnSpcReduction="10000"/>
          </a:bodyPr>
          <a:lstStyle/>
          <a:p>
            <a:pPr>
              <a:buFont typeface="Wingdings" panose="05000000000000000000" pitchFamily="2" charset="2"/>
              <a:buChar char="Ø"/>
            </a:pPr>
            <a:r>
              <a:rPr lang="zh-TW" altLang="en-US" sz="3200" dirty="0">
                <a:latin typeface="標楷體" panose="03000509000000000000" pitchFamily="65" charset="-120"/>
                <a:ea typeface="標楷體" panose="03000509000000000000" pitchFamily="65" charset="-120"/>
              </a:rPr>
              <a:t>應刪除條文：</a:t>
            </a:r>
            <a:endParaRPr lang="en-US" altLang="zh-TW" sz="3200" dirty="0">
              <a:latin typeface="標楷體" panose="03000509000000000000" pitchFamily="65" charset="-120"/>
              <a:ea typeface="標楷體" panose="03000509000000000000" pitchFamily="65" charset="-120"/>
            </a:endParaRPr>
          </a:p>
          <a:p>
            <a:pPr marL="266700" indent="0">
              <a:buNone/>
            </a:pPr>
            <a:r>
              <a:rPr lang="zh-TW" altLang="en-US" sz="2400" u="sng" dirty="0">
                <a:solidFill>
                  <a:srgbClr val="FF0000"/>
                </a:solidFill>
                <a:latin typeface="標楷體" panose="03000509000000000000" pitchFamily="65" charset="-120"/>
                <a:ea typeface="標楷體" panose="03000509000000000000" pitchFamily="65" charset="-120"/>
              </a:rPr>
              <a:t>僅取得通過口試證明，尚未博士學位書或臨時擬聘為助理教授僅取得通過口試證明</a:t>
            </a:r>
            <a:r>
              <a:rPr lang="zh-TW" altLang="en-US" sz="2400" dirty="0">
                <a:latin typeface="標楷體" panose="03000509000000000000" pitchFamily="65" charset="-120"/>
                <a:ea typeface="標楷體" panose="03000509000000000000" pitchFamily="65" charset="-120"/>
              </a:rPr>
              <a:t>以就讀學校正式核發之臨時學位證明書聘任者，經本校查證後得依其所載取得該學位事實認定時間送審。但於取得正式學位證書後，應於一個月內送交人事室查核並影印存檔，學位證書所載畢業日期與臨時學位證明書未符者，依學位證書所載日期認定之。</a:t>
            </a:r>
            <a:r>
              <a:rPr lang="en-US" altLang="zh-TW" sz="2400" dirty="0">
                <a:latin typeface="標楷體" panose="03000509000000000000" pitchFamily="65" charset="-120"/>
                <a:ea typeface="標楷體" panose="03000509000000000000" pitchFamily="65" charset="-120"/>
              </a:rPr>
              <a:t>…</a:t>
            </a:r>
            <a:r>
              <a:rPr lang="zh-TW" altLang="en-US" sz="2400" dirty="0">
                <a:solidFill>
                  <a:srgbClr val="FF0000"/>
                </a:solidFill>
                <a:highlight>
                  <a:srgbClr val="FFFF00"/>
                </a:highlight>
                <a:latin typeface="標楷體" panose="03000509000000000000" pitchFamily="65" charset="-120"/>
                <a:ea typeface="標楷體" panose="03000509000000000000" pitchFamily="65" charset="-120"/>
              </a:rPr>
              <a:t>紅字條文</a:t>
            </a:r>
            <a:r>
              <a:rPr lang="zh-TW" altLang="en-US" sz="2400" dirty="0">
                <a:highlight>
                  <a:srgbClr val="FFFF00"/>
                </a:highlight>
                <a:latin typeface="標楷體" panose="03000509000000000000" pitchFamily="65" charset="-120"/>
                <a:ea typeface="標楷體" panose="03000509000000000000" pitchFamily="65" charset="-120"/>
              </a:rPr>
              <a:t>應予刪除。</a:t>
            </a:r>
            <a:endParaRPr lang="en-US" altLang="zh-TW" sz="2400" dirty="0">
              <a:highlight>
                <a:srgbClr val="FFFF00"/>
              </a:highlight>
              <a:latin typeface="標楷體" panose="03000509000000000000" pitchFamily="65" charset="-120"/>
              <a:ea typeface="標楷體" panose="03000509000000000000" pitchFamily="65" charset="-120"/>
            </a:endParaRPr>
          </a:p>
          <a:p>
            <a:pPr marL="266700" indent="0">
              <a:buNone/>
            </a:pPr>
            <a:endParaRPr lang="en-US" altLang="zh-TW" dirty="0">
              <a:solidFill>
                <a:srgbClr val="FF0000"/>
              </a:solidFill>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參考條文：</a:t>
            </a:r>
            <a:endParaRPr lang="en-US" altLang="zh-TW" dirty="0">
              <a:latin typeface="標楷體" panose="03000509000000000000" pitchFamily="65" charset="-120"/>
              <a:ea typeface="標楷體" panose="03000509000000000000" pitchFamily="65" charset="-120"/>
            </a:endParaRPr>
          </a:p>
          <a:p>
            <a:pPr marL="266700" indent="0">
              <a:buNone/>
            </a:pPr>
            <a:r>
              <a:rPr lang="zh-TW" altLang="en-US" dirty="0">
                <a:latin typeface="標楷體" panose="03000509000000000000" pitchFamily="65" charset="-120"/>
                <a:ea typeface="標楷體" panose="03000509000000000000" pitchFamily="65" charset="-120"/>
              </a:rPr>
              <a:t>以就讀學校正式核發之臨時學位證明書聘任者，經本校查證後得依其所載取得該學位事實認定時間送審。但於取得正式學位證書後，應於一個月內送交人事室查核並影印存檔，學位證書所載畢業日期與臨時學位證明書未符者，依學位證書所載日期認定之。</a:t>
            </a:r>
            <a:endParaRPr lang="en-US" altLang="zh-TW" dirty="0">
              <a:latin typeface="標楷體" panose="03000509000000000000" pitchFamily="65" charset="-120"/>
              <a:ea typeface="標楷體" panose="03000509000000000000" pitchFamily="65" charset="-120"/>
            </a:endParaRPr>
          </a:p>
          <a:p>
            <a:pPr marL="0" indent="0">
              <a:buNone/>
            </a:pPr>
            <a:endParaRPr lang="en-US" altLang="zh-TW" dirty="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43867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3849EF-7063-4131-8FE9-3CB254251673}"/>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大綱</a:t>
            </a:r>
          </a:p>
        </p:txBody>
      </p:sp>
      <p:sp>
        <p:nvSpPr>
          <p:cNvPr id="3" name="內容版面配置區 2">
            <a:extLst>
              <a:ext uri="{FF2B5EF4-FFF2-40B4-BE49-F238E27FC236}">
                <a16:creationId xmlns:a16="http://schemas.microsoft.com/office/drawing/2014/main" id="{40C8491C-0B45-4610-8951-ECEFA2F65724}"/>
              </a:ext>
            </a:extLst>
          </p:cNvPr>
          <p:cNvSpPr>
            <a:spLocks noGrp="1"/>
          </p:cNvSpPr>
          <p:nvPr>
            <p:ph idx="1"/>
          </p:nvPr>
        </p:nvSpPr>
        <p:spPr/>
        <p:txBody>
          <a:bodyPr>
            <a:normAutofit/>
          </a:bodyPr>
          <a:lstStyle/>
          <a:p>
            <a:pPr marL="457200" indent="-457200">
              <a:buFont typeface="+mj-lt"/>
              <a:buAutoNum type="arabicParenR"/>
            </a:pPr>
            <a:r>
              <a:rPr lang="zh-TW" altLang="en-US" sz="3600" dirty="0">
                <a:latin typeface="標楷體" panose="03000509000000000000" pitchFamily="65" charset="-120"/>
                <a:ea typeface="標楷體" panose="03000509000000000000" pitchFamily="65" charset="-120"/>
              </a:rPr>
              <a:t>近期修正教師聘任及資格審查法規表單更新</a:t>
            </a:r>
            <a:endParaRPr lang="en-US" altLang="zh-TW" sz="3600" dirty="0">
              <a:latin typeface="標楷體" panose="03000509000000000000" pitchFamily="65" charset="-120"/>
              <a:ea typeface="標楷體" panose="03000509000000000000" pitchFamily="65" charset="-120"/>
            </a:endParaRPr>
          </a:p>
          <a:p>
            <a:pPr marL="457200" indent="-457200">
              <a:buFont typeface="+mj-lt"/>
              <a:buAutoNum type="arabicParenR"/>
            </a:pPr>
            <a:r>
              <a:rPr lang="zh-TW" altLang="en-US" sz="3600" dirty="0">
                <a:latin typeface="標楷體" panose="03000509000000000000" pitchFamily="65" charset="-120"/>
                <a:ea typeface="標楷體" panose="03000509000000000000" pitchFamily="65" charset="-120"/>
              </a:rPr>
              <a:t>各教學單位應訂定之教師聘任升等法規</a:t>
            </a:r>
            <a:endParaRPr lang="en-US" altLang="zh-TW" sz="3600" dirty="0">
              <a:latin typeface="標楷體" panose="03000509000000000000" pitchFamily="65" charset="-120"/>
              <a:ea typeface="標楷體" panose="03000509000000000000" pitchFamily="65" charset="-120"/>
            </a:endParaRPr>
          </a:p>
          <a:p>
            <a:pPr marL="457200" indent="-457200">
              <a:buFont typeface="+mj-lt"/>
              <a:buAutoNum type="arabicParenR"/>
            </a:pPr>
            <a:r>
              <a:rPr lang="zh-TW" altLang="en-US" sz="3600" dirty="0">
                <a:latin typeface="標楷體" panose="03000509000000000000" pitchFamily="65" charset="-120"/>
                <a:ea typeface="標楷體" panose="03000509000000000000" pitchFamily="65" charset="-120"/>
              </a:rPr>
              <a:t>通案的法制事項</a:t>
            </a:r>
            <a:endParaRPr lang="en-US" altLang="zh-TW" sz="3600" dirty="0">
              <a:latin typeface="標楷體" panose="03000509000000000000" pitchFamily="65" charset="-120"/>
              <a:ea typeface="標楷體" panose="03000509000000000000" pitchFamily="65" charset="-120"/>
            </a:endParaRPr>
          </a:p>
          <a:p>
            <a:pPr marL="457200" indent="-457200">
              <a:buFont typeface="+mj-lt"/>
              <a:buAutoNum type="arabicParenR"/>
            </a:pPr>
            <a:r>
              <a:rPr lang="zh-TW" altLang="en-US" sz="3600" dirty="0">
                <a:latin typeface="標楷體" panose="03000509000000000000" pitchFamily="65" charset="-120"/>
                <a:ea typeface="標楷體" panose="03000509000000000000" pitchFamily="65" charset="-120"/>
              </a:rPr>
              <a:t>各級教師評審委員會設置要點修正要項</a:t>
            </a:r>
            <a:endParaRPr lang="en-US" altLang="zh-TW" sz="3600" dirty="0">
              <a:latin typeface="標楷體" panose="03000509000000000000" pitchFamily="65" charset="-120"/>
              <a:ea typeface="標楷體" panose="03000509000000000000" pitchFamily="65" charset="-120"/>
            </a:endParaRPr>
          </a:p>
          <a:p>
            <a:pPr marL="457200" indent="-457200">
              <a:buFont typeface="+mj-lt"/>
              <a:buAutoNum type="arabicParenR"/>
            </a:pPr>
            <a:r>
              <a:rPr lang="zh-TW" altLang="en-US" sz="3600" dirty="0">
                <a:latin typeface="標楷體" panose="03000509000000000000" pitchFamily="65" charset="-120"/>
                <a:ea typeface="標楷體" panose="03000509000000000000" pitchFamily="65" charset="-120"/>
              </a:rPr>
              <a:t>聘任升等評審規定修正要項</a:t>
            </a:r>
            <a:endParaRPr lang="en-US" altLang="zh-TW" sz="3600">
              <a:latin typeface="標楷體" panose="03000509000000000000" pitchFamily="65" charset="-120"/>
              <a:ea typeface="標楷體" panose="03000509000000000000" pitchFamily="65" charset="-120"/>
            </a:endParaRPr>
          </a:p>
          <a:p>
            <a:pPr marL="457200" indent="-457200">
              <a:buFont typeface="+mj-lt"/>
              <a:buAutoNum type="arabicParenR"/>
            </a:pPr>
            <a:r>
              <a:rPr lang="en-US" altLang="zh-TW" sz="3600">
                <a:latin typeface="標楷體" panose="03000509000000000000" pitchFamily="65" charset="-120"/>
                <a:ea typeface="標楷體" panose="03000509000000000000" pitchFamily="65" charset="-120"/>
              </a:rPr>
              <a:t>QA</a:t>
            </a:r>
            <a:endParaRPr lang="en-US" altLang="zh-TW" sz="3600" dirty="0">
              <a:latin typeface="標楷體" panose="03000509000000000000" pitchFamily="65" charset="-120"/>
              <a:ea typeface="標楷體" panose="03000509000000000000" pitchFamily="65" charset="-120"/>
            </a:endParaRPr>
          </a:p>
          <a:p>
            <a:pPr marL="457200" indent="-457200">
              <a:buFont typeface="+mj-lt"/>
              <a:buAutoNum type="arabicParenR"/>
            </a:pP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05732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ABE70BC-0515-4972-A17D-2282BA6A7609}"/>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升等類型</a:t>
            </a:r>
          </a:p>
        </p:txBody>
      </p:sp>
      <p:sp>
        <p:nvSpPr>
          <p:cNvPr id="3" name="內容版面配置區 2">
            <a:extLst>
              <a:ext uri="{FF2B5EF4-FFF2-40B4-BE49-F238E27FC236}">
                <a16:creationId xmlns:a16="http://schemas.microsoft.com/office/drawing/2014/main" id="{31386086-79B8-4682-86A5-DFA66C0CCDA8}"/>
              </a:ext>
            </a:extLst>
          </p:cNvPr>
          <p:cNvSpPr>
            <a:spLocks noGrp="1"/>
          </p:cNvSpPr>
          <p:nvPr>
            <p:ph idx="1"/>
          </p:nvPr>
        </p:nvSpPr>
        <p:spPr/>
        <p:txBody>
          <a:bodyPr>
            <a:normAutofit/>
          </a:bodyPr>
          <a:lstStyle/>
          <a:p>
            <a:pPr marL="361950" indent="-36195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教師升等類型區分為「學術領域」、「技術研發領域」、「教學實踐研究領域」、「文藝創作展演領域」及「體育競賽領域」等五類，名稱應配合修正。</a:t>
            </a:r>
            <a:endParaRPr lang="en-US" altLang="zh-TW" sz="2800" dirty="0">
              <a:latin typeface="標楷體" panose="03000509000000000000" pitchFamily="65" charset="-120"/>
              <a:ea typeface="標楷體" panose="03000509000000000000" pitchFamily="65" charset="-120"/>
            </a:endParaRPr>
          </a:p>
          <a:p>
            <a:pPr marL="361950" indent="-36195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「產學實務型升等」改為「技術研發領域」</a:t>
            </a:r>
            <a:endParaRPr lang="en-US" altLang="zh-TW" sz="2800" dirty="0">
              <a:latin typeface="標楷體" panose="03000509000000000000" pitchFamily="65" charset="-120"/>
              <a:ea typeface="標楷體" panose="03000509000000000000" pitchFamily="65" charset="-120"/>
            </a:endParaRPr>
          </a:p>
          <a:p>
            <a:pPr marL="361950" indent="-36195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「教學實務型升等」改為「教學實踐研究領域」</a:t>
            </a:r>
            <a:endParaRPr lang="en-US" altLang="zh-TW" sz="2800" dirty="0">
              <a:latin typeface="標楷體" panose="03000509000000000000" pitchFamily="65" charset="-120"/>
              <a:ea typeface="標楷體" panose="03000509000000000000" pitchFamily="65" charset="-120"/>
            </a:endParaRPr>
          </a:p>
          <a:p>
            <a:pPr marL="361950" indent="-36195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母法改用領域來敘述，</a:t>
            </a:r>
            <a:endParaRPr lang="en-US" altLang="zh-TW" sz="2800" dirty="0">
              <a:latin typeface="標楷體" panose="03000509000000000000" pitchFamily="65" charset="-120"/>
              <a:ea typeface="標楷體" panose="03000509000000000000" pitchFamily="65" charset="-120"/>
            </a:endParaRPr>
          </a:p>
          <a:p>
            <a:pPr marL="361950" indent="-36195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特別去寫明某種升等類型以技術報告形式呈現的條文，會被視為是自訂更嚴格的規定。</a:t>
            </a:r>
          </a:p>
        </p:txBody>
      </p:sp>
    </p:spTree>
    <p:extLst>
      <p:ext uri="{BB962C8B-B14F-4D97-AF65-F5344CB8AC3E}">
        <p14:creationId xmlns:p14="http://schemas.microsoft.com/office/powerpoint/2010/main" val="3936084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D6023FC-73EC-42EE-A9C7-AC361F839F4C}"/>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教學實踐研究領域送審</a:t>
            </a:r>
          </a:p>
        </p:txBody>
      </p:sp>
      <p:sp>
        <p:nvSpPr>
          <p:cNvPr id="3" name="內容版面配置區 2">
            <a:extLst>
              <a:ext uri="{FF2B5EF4-FFF2-40B4-BE49-F238E27FC236}">
                <a16:creationId xmlns:a16="http://schemas.microsoft.com/office/drawing/2014/main" id="{D58AFBEB-9882-480C-8F48-64F69A82CD61}"/>
              </a:ext>
            </a:extLst>
          </p:cNvPr>
          <p:cNvSpPr>
            <a:spLocks noGrp="1"/>
          </p:cNvSpPr>
          <p:nvPr>
            <p:ph idx="1"/>
          </p:nvPr>
        </p:nvSpPr>
        <p:spPr>
          <a:xfrm>
            <a:off x="1097280" y="1845733"/>
            <a:ext cx="10058400" cy="4442923"/>
          </a:xfrm>
        </p:spPr>
        <p:txBody>
          <a:bodyPr>
            <a:normAutofit/>
          </a:bodyPr>
          <a:lstStyle/>
          <a:p>
            <a:pPr marL="0" indent="0" algn="just">
              <a:spcAft>
                <a:spcPts val="0"/>
              </a:spcAft>
              <a:buNone/>
            </a:pP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同時具有下列二項成果：</a:t>
            </a:r>
            <a:endParaRPr lang="en-US" altLang="zh-TW" sz="2400" kern="15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lgn="just">
              <a:spcAft>
                <a:spcPts val="0"/>
              </a:spcAft>
              <a:buNone/>
            </a:pP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一、於取得前一等級教師資格後，以下獎勵合計達</a:t>
            </a:r>
            <a:r>
              <a:rPr lang="zh-TW" altLang="zh-TW" sz="2400" u="sng" kern="15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五</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次者：</a:t>
            </a:r>
            <a:endParaRPr lang="en-US" altLang="zh-TW" sz="2400" kern="150" dirty="0">
              <a:latin typeface="Calibri" panose="020F0502020204030204" pitchFamily="34" charset="0"/>
              <a:cs typeface="Times New Roman" panose="02020603050405020304" pitchFamily="18" charset="0"/>
            </a:endParaRPr>
          </a:p>
          <a:p>
            <a:pPr marL="534988" indent="-534988" algn="just">
              <a:spcAft>
                <a:spcPts val="0"/>
              </a:spcAft>
              <a:buNone/>
            </a:pPr>
            <a:r>
              <a:rPr lang="en-US" altLang="zh-TW" sz="2400" kern="15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2400" kern="15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教學科目之教學意見調查分數經篩選居於各系</a:t>
            </a:r>
            <a:r>
              <a:rPr lang="zh-TW" altLang="zh-TW" sz="2400" u="sng" kern="15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所</a:t>
            </a:r>
            <a:r>
              <a:rPr lang="zh-TW" altLang="zh-TW" sz="2400" u="sng" kern="15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、班、</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中心、學位學程學士班開課班數或碩、博士班合計開課班數前</a:t>
            </a:r>
            <a:r>
              <a:rPr lang="zh-TW" altLang="zh-TW" sz="2400" u="sng" kern="15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百分之十</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，由本校頒給</a:t>
            </a:r>
            <a:r>
              <a:rPr lang="zh-TW" altLang="zh-TW" sz="2400" u="sng" kern="15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證明</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予以獎勵者。</a:t>
            </a:r>
            <a:endParaRPr lang="en-US" altLang="zh-TW" sz="2400" kern="150" dirty="0">
              <a:latin typeface="Times New Roman" panose="02020603050405020304" pitchFamily="18" charset="0"/>
              <a:ea typeface="標楷體" panose="03000509000000000000" pitchFamily="65" charset="-120"/>
              <a:cs typeface="Times New Roman" panose="02020603050405020304" pitchFamily="18" charset="0"/>
            </a:endParaRPr>
          </a:p>
          <a:p>
            <a:pPr marL="534988" indent="-534988" algn="just">
              <a:spcAft>
                <a:spcPts val="0"/>
              </a:spcAft>
              <a:buNone/>
            </a:pPr>
            <a:r>
              <a:rPr lang="en-US" altLang="zh-TW" sz="2400" kern="15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二</a:t>
            </a:r>
            <a:r>
              <a:rPr lang="en-US" altLang="zh-TW" sz="2400" kern="15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指導學生參與</a:t>
            </a:r>
            <a:r>
              <a:rPr lang="zh-TW" altLang="zh-TW" sz="2400" u="sng" kern="15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國家科學及技術委員會</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補助大專學生研究計畫獲獎者。</a:t>
            </a:r>
            <a:endParaRPr lang="en-US" altLang="zh-TW" sz="2400" kern="150" dirty="0">
              <a:latin typeface="Times New Roman" panose="02020603050405020304" pitchFamily="18" charset="0"/>
              <a:ea typeface="標楷體" panose="03000509000000000000" pitchFamily="65" charset="-120"/>
              <a:cs typeface="Times New Roman" panose="02020603050405020304" pitchFamily="18" charset="0"/>
            </a:endParaRPr>
          </a:p>
          <a:p>
            <a:pPr marL="534988" indent="-534988" algn="just">
              <a:spcAft>
                <a:spcPts val="0"/>
              </a:spcAft>
              <a:buNone/>
            </a:pPr>
            <a:r>
              <a:rPr lang="en-US" altLang="zh-TW" sz="2400" kern="15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三</a:t>
            </a:r>
            <a:r>
              <a:rPr lang="en-US" altLang="zh-TW" sz="2400" kern="15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50" dirty="0">
                <a:latin typeface="Times New Roman" panose="02020603050405020304" pitchFamily="18" charset="0"/>
                <a:ea typeface="標楷體" panose="03000509000000000000" pitchFamily="65" charset="-120"/>
                <a:cs typeface="Times New Roman" panose="02020603050405020304" pitchFamily="18" charset="0"/>
              </a:rPr>
              <a:t>指導學生參加全國性、國際性競賽獲獎者。</a:t>
            </a:r>
            <a:endParaRPr lang="en-US" altLang="zh-TW" sz="2400" kern="150" dirty="0">
              <a:latin typeface="Times New Roman" panose="02020603050405020304" pitchFamily="18" charset="0"/>
              <a:ea typeface="標楷體" panose="03000509000000000000" pitchFamily="65" charset="-120"/>
              <a:cs typeface="Times New Roman" panose="02020603050405020304" pitchFamily="18" charset="0"/>
            </a:endParaRPr>
          </a:p>
          <a:p>
            <a:pPr marL="534988" indent="-534988" algn="just">
              <a:spcAft>
                <a:spcPts val="0"/>
              </a:spcAft>
              <a:buNone/>
            </a:pPr>
            <a:r>
              <a:rPr lang="en-US" altLang="zh-TW" sz="2400" u="sng" kern="15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u="sng" kern="15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四</a:t>
            </a:r>
            <a:r>
              <a:rPr lang="en-US" altLang="zh-TW" sz="2400" u="sng" kern="15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u="sng" kern="15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曾獲教育部教學實踐研究計畫。</a:t>
            </a:r>
            <a:endParaRPr lang="zh-TW" altLang="zh-TW" sz="2400" kern="150" dirty="0">
              <a:latin typeface="Calibri" panose="020F0502020204030204" pitchFamily="34" charset="0"/>
              <a:cs typeface="Times New Roman" panose="02020603050405020304" pitchFamily="18" charset="0"/>
            </a:endParaRPr>
          </a:p>
          <a:p>
            <a:pPr marL="630238" indent="-630238">
              <a:buNone/>
            </a:pP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二、曾獲</a:t>
            </a:r>
            <a:r>
              <a:rPr lang="zh-TW" altLang="zh-TW" sz="24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教育部全國傑出通識教育教師獎、</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本校</a:t>
            </a:r>
            <a:r>
              <a:rPr lang="zh-TW" altLang="zh-TW" sz="24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教學傑出獎</a:t>
            </a:r>
            <a:r>
              <a:rPr lang="en-US" altLang="zh-TW" sz="2400" u="sng" dirty="0">
                <a:solidFill>
                  <a:srgbClr val="FF0000"/>
                </a:solidFill>
                <a:latin typeface="Times New Roman" panose="02020603050405020304" pitchFamily="18" charset="0"/>
                <a:ea typeface="標楷體" panose="03000509000000000000" pitchFamily="65" charset="-120"/>
              </a:rPr>
              <a:t>(</a:t>
            </a:r>
            <a:r>
              <a:rPr lang="zh-TW" altLang="zh-TW" sz="24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含原教學貢獻獎</a:t>
            </a:r>
            <a:r>
              <a:rPr lang="en-US" altLang="zh-TW" sz="2400" u="sng" dirty="0">
                <a:solidFill>
                  <a:srgbClr val="FF0000"/>
                </a:solidFill>
                <a:latin typeface="Times New Roman" panose="02020603050405020304" pitchFamily="18" charset="0"/>
                <a:ea typeface="標楷體" panose="03000509000000000000" pitchFamily="65" charset="-120"/>
              </a:rPr>
              <a:t>)</a:t>
            </a:r>
            <a:r>
              <a:rPr lang="zh-TW" altLang="zh-TW" sz="24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一次，或教學優良獎</a:t>
            </a:r>
            <a:r>
              <a:rPr lang="en-US" altLang="zh-TW" sz="2400" u="sng" dirty="0">
                <a:solidFill>
                  <a:srgbClr val="FF0000"/>
                </a:solidFill>
                <a:latin typeface="Times New Roman" panose="02020603050405020304" pitchFamily="18" charset="0"/>
                <a:ea typeface="標楷體" panose="03000509000000000000" pitchFamily="65" charset="-120"/>
              </a:rPr>
              <a:t>(</a:t>
            </a:r>
            <a:r>
              <a:rPr lang="zh-TW" altLang="zh-TW" sz="24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含原</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教學績優獎</a:t>
            </a:r>
            <a:r>
              <a:rPr lang="en-US" altLang="zh-TW" sz="2400" dirty="0">
                <a:latin typeface="Times New Roman" panose="02020603050405020304" pitchFamily="18" charset="0"/>
                <a:ea typeface="標楷體" panose="03000509000000000000" pitchFamily="65" charset="-120"/>
              </a:rPr>
              <a:t>)</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達</a:t>
            </a:r>
            <a:r>
              <a:rPr lang="zh-TW" altLang="zh-TW" sz="24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二</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次者。</a:t>
            </a:r>
            <a:endParaRPr lang="zh-TW" altLang="en-US" sz="2400" dirty="0"/>
          </a:p>
        </p:txBody>
      </p:sp>
    </p:spTree>
    <p:extLst>
      <p:ext uri="{BB962C8B-B14F-4D97-AF65-F5344CB8AC3E}">
        <p14:creationId xmlns:p14="http://schemas.microsoft.com/office/powerpoint/2010/main" val="4288707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D99CA87-D9B2-4B1D-9910-5431C058EAE6}"/>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外審作業規定</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送審人數、合格標準</a:t>
            </a:r>
            <a:r>
              <a:rPr lang="en-US" altLang="zh-TW" dirty="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F6AAC1FD-CF00-4BEF-AA03-AD2D4496A695}"/>
              </a:ext>
            </a:extLst>
          </p:cNvPr>
          <p:cNvSpPr>
            <a:spLocks noGrp="1"/>
          </p:cNvSpPr>
          <p:nvPr>
            <p:ph idx="1"/>
          </p:nvPr>
        </p:nvSpPr>
        <p:spPr>
          <a:xfrm>
            <a:off x="1097280" y="1845733"/>
            <a:ext cx="10058400" cy="4494681"/>
          </a:xfrm>
        </p:spPr>
        <p:txBody>
          <a:bodyPr>
            <a:normAutofit/>
          </a:bodyPr>
          <a:lstStyle/>
          <a:p>
            <a:pPr marL="266700" indent="-266700">
              <a:buFont typeface="Wingdings" panose="05000000000000000000" pitchFamily="2" charset="2"/>
              <a:buChar char="ü"/>
            </a:pPr>
            <a:r>
              <a:rPr lang="zh-TW" altLang="en-US" sz="2800" dirty="0">
                <a:latin typeface="標楷體" panose="03000509000000000000" pitchFamily="65" charset="-120"/>
                <a:ea typeface="標楷體" panose="03000509000000000000" pitchFamily="65" charset="-120"/>
                <a:cs typeface="Times New Roman" panose="02020603050405020304" pitchFamily="18" charset="0"/>
              </a:rPr>
              <a:t>依據：本校教師聘任升等評審辦法第</a:t>
            </a:r>
            <a:r>
              <a:rPr lang="en-US" altLang="zh-TW" sz="2800" dirty="0">
                <a:latin typeface="標楷體" panose="03000509000000000000" pitchFamily="65" charset="-120"/>
                <a:ea typeface="標楷體" panose="03000509000000000000" pitchFamily="65" charset="-120"/>
                <a:cs typeface="Times New Roman" panose="02020603050405020304" pitchFamily="18" charset="0"/>
              </a:rPr>
              <a:t>8</a:t>
            </a:r>
            <a:r>
              <a:rPr lang="zh-TW" altLang="en-US" sz="2800" dirty="0">
                <a:latin typeface="標楷體" panose="03000509000000000000" pitchFamily="65" charset="-120"/>
                <a:ea typeface="標楷體" panose="03000509000000000000" pitchFamily="65" charset="-120"/>
                <a:cs typeface="Times New Roman" panose="02020603050405020304" pitchFamily="18" charset="0"/>
              </a:rPr>
              <a:t>條</a:t>
            </a:r>
            <a:r>
              <a:rPr lang="en-US" altLang="zh-TW" sz="28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a:latin typeface="標楷體" panose="03000509000000000000" pitchFamily="65" charset="-120"/>
                <a:ea typeface="標楷體" panose="03000509000000000000" pitchFamily="65" charset="-120"/>
                <a:cs typeface="Times New Roman" panose="02020603050405020304" pitchFamily="18" charset="0"/>
              </a:rPr>
              <a:t>有錯誤條文指到第</a:t>
            </a:r>
            <a:r>
              <a:rPr lang="en-US" altLang="zh-TW" sz="2800" dirty="0">
                <a:latin typeface="標楷體" panose="03000509000000000000" pitchFamily="65" charset="-120"/>
                <a:ea typeface="標楷體" panose="03000509000000000000" pitchFamily="65" charset="-120"/>
                <a:cs typeface="Times New Roman" panose="02020603050405020304" pitchFamily="18" charset="0"/>
              </a:rPr>
              <a:t>7</a:t>
            </a:r>
            <a:r>
              <a:rPr lang="zh-TW" altLang="en-US" sz="2800" dirty="0">
                <a:latin typeface="標楷體" panose="03000509000000000000" pitchFamily="65" charset="-120"/>
                <a:ea typeface="標楷體" panose="03000509000000000000" pitchFamily="65" charset="-120"/>
                <a:cs typeface="Times New Roman" panose="02020603050405020304" pitchFamily="18" charset="0"/>
              </a:rPr>
              <a:t>條</a:t>
            </a:r>
            <a:r>
              <a:rPr lang="en-US" altLang="zh-TW" sz="2800" dirty="0">
                <a:latin typeface="標楷體" panose="03000509000000000000" pitchFamily="65" charset="-120"/>
                <a:ea typeface="標楷體" panose="03000509000000000000" pitchFamily="65" charset="-120"/>
                <a:cs typeface="Times New Roman" panose="02020603050405020304" pitchFamily="18" charset="0"/>
              </a:rPr>
              <a:t>)</a:t>
            </a:r>
          </a:p>
          <a:p>
            <a:pPr marL="266700" indent="-266700">
              <a:buFont typeface="Wingdings" panose="05000000000000000000" pitchFamily="2" charset="2"/>
              <a:buChar char="ü"/>
            </a:pPr>
            <a:r>
              <a:rPr lang="zh-TW" altLang="en-US" sz="2800" dirty="0">
                <a:highlight>
                  <a:srgbClr val="FFFF00"/>
                </a:highlight>
                <a:latin typeface="標楷體" panose="03000509000000000000" pitchFamily="65" charset="-120"/>
                <a:ea typeface="標楷體" panose="03000509000000000000" pitchFamily="65" charset="-120"/>
                <a:cs typeface="Times New Roman" panose="02020603050405020304" pitchFamily="18" charset="0"/>
              </a:rPr>
              <a:t>新聘由系外審</a:t>
            </a:r>
            <a:r>
              <a:rPr lang="zh-TW" altLang="en-US" sz="2800" dirty="0">
                <a:latin typeface="標楷體" panose="03000509000000000000" pitchFamily="65" charset="-120"/>
                <a:ea typeface="標楷體" panose="03000509000000000000" pitchFamily="65" charset="-120"/>
                <a:cs typeface="Times New Roman" panose="02020603050405020304" pitchFamily="18" charset="0"/>
              </a:rPr>
              <a:t>：第</a:t>
            </a:r>
            <a:r>
              <a:rPr lang="en-US" altLang="zh-TW" sz="2800" dirty="0">
                <a:latin typeface="標楷體" panose="03000509000000000000" pitchFamily="65" charset="-120"/>
                <a:ea typeface="標楷體" panose="03000509000000000000" pitchFamily="65" charset="-120"/>
                <a:cs typeface="Times New Roman" panose="02020603050405020304" pitchFamily="18" charset="0"/>
              </a:rPr>
              <a:t>8</a:t>
            </a:r>
            <a:r>
              <a:rPr lang="zh-TW" altLang="en-US" sz="2800" dirty="0">
                <a:latin typeface="標楷體" panose="03000509000000000000" pitchFamily="65" charset="-120"/>
                <a:ea typeface="標楷體" panose="03000509000000000000" pitchFamily="65" charset="-120"/>
                <a:cs typeface="Times New Roman" panose="02020603050405020304" pitchFamily="18" charset="0"/>
              </a:rPr>
              <a:t>條第</a:t>
            </a:r>
            <a:r>
              <a:rPr lang="en-US" altLang="zh-TW" sz="2800" dirty="0">
                <a:latin typeface="標楷體" panose="03000509000000000000" pitchFamily="65" charset="-120"/>
                <a:ea typeface="標楷體" panose="03000509000000000000" pitchFamily="65" charset="-120"/>
                <a:cs typeface="Times New Roman" panose="02020603050405020304" pitchFamily="18" charset="0"/>
              </a:rPr>
              <a:t>3</a:t>
            </a:r>
            <a:r>
              <a:rPr lang="zh-TW" altLang="en-US" sz="2800" dirty="0">
                <a:latin typeface="標楷體" panose="03000509000000000000" pitchFamily="65" charset="-120"/>
                <a:ea typeface="標楷體" panose="03000509000000000000" pitchFamily="65" charset="-120"/>
                <a:cs typeface="Times New Roman" panose="02020603050405020304" pitchFamily="18" charset="0"/>
              </a:rPr>
              <a:t>項，多數情形會是一次送</a:t>
            </a:r>
            <a:r>
              <a:rPr lang="en-US" altLang="zh-TW" sz="2800" dirty="0">
                <a:latin typeface="標楷體" panose="03000509000000000000" pitchFamily="65" charset="-120"/>
                <a:ea typeface="標楷體" panose="03000509000000000000" pitchFamily="65" charset="-120"/>
                <a:cs typeface="Times New Roman" panose="02020603050405020304" pitchFamily="18" charset="0"/>
              </a:rPr>
              <a:t>3</a:t>
            </a:r>
            <a:r>
              <a:rPr lang="zh-TW" altLang="en-US" sz="2800" dirty="0">
                <a:latin typeface="標楷體" panose="03000509000000000000" pitchFamily="65" charset="-120"/>
                <a:ea typeface="標楷體" panose="03000509000000000000" pitchFamily="65" charset="-120"/>
                <a:cs typeface="Times New Roman" panose="02020603050405020304" pitchFamily="18" charset="0"/>
              </a:rPr>
              <a:t>位，</a:t>
            </a:r>
            <a:r>
              <a:rPr lang="en-US" altLang="zh-TW" sz="2800" dirty="0">
                <a:latin typeface="標楷體" panose="03000509000000000000" pitchFamily="65" charset="-120"/>
                <a:ea typeface="標楷體" panose="03000509000000000000" pitchFamily="65" charset="-120"/>
                <a:cs typeface="Times New Roman" panose="02020603050405020304" pitchFamily="18" charset="0"/>
              </a:rPr>
              <a:t>2</a:t>
            </a:r>
            <a:r>
              <a:rPr lang="zh-TW" altLang="en-US" sz="2800" dirty="0">
                <a:latin typeface="標楷體" panose="03000509000000000000" pitchFamily="65" charset="-120"/>
                <a:ea typeface="標楷體" panose="03000509000000000000" pitchFamily="65" charset="-120"/>
                <a:cs typeface="Times New Roman" panose="02020603050405020304" pitchFamily="18" charset="0"/>
              </a:rPr>
              <a:t>位及格為合格</a:t>
            </a:r>
            <a:endParaRPr lang="en-US" altLang="zh-TW" sz="2800" dirty="0">
              <a:latin typeface="標楷體" panose="03000509000000000000" pitchFamily="65" charset="-120"/>
              <a:ea typeface="標楷體" panose="03000509000000000000" pitchFamily="65" charset="-120"/>
              <a:cs typeface="Times New Roman" panose="02020603050405020304" pitchFamily="18" charset="0"/>
            </a:endParaRPr>
          </a:p>
          <a:p>
            <a:pPr marL="266700" indent="0">
              <a:buNone/>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新聘教師外審作業</a:t>
            </a:r>
            <a:r>
              <a:rPr lang="zh-TW" altLang="en-US" sz="20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由各系、所、班、學程、中心辦理一次。</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外審審查人數、合格標準及外審意見疑義處理程序等事項</a:t>
            </a:r>
            <a:r>
              <a:rPr lang="zh-TW" altLang="en-US" sz="2000" dirty="0">
                <a:highlight>
                  <a:srgbClr val="FFFF00"/>
                </a:highlight>
                <a:latin typeface="Times New Roman" panose="02020603050405020304" pitchFamily="18" charset="0"/>
                <a:ea typeface="標楷體" panose="03000509000000000000" pitchFamily="65" charset="-120"/>
                <a:cs typeface="Times New Roman" panose="02020603050405020304" pitchFamily="18" charset="0"/>
              </a:rPr>
              <a:t>比照本辦法第十六條</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有關規定辦理。惟如</a:t>
            </a:r>
            <a:r>
              <a:rPr lang="zh-TW" altLang="en-US" sz="20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依教育人員任用條例第十六條第一款、第三十條之一第一款、第十六條之一第一款，擬聘講師或助理教授者，外審審查人數得調降為三人，二人審查及格者為合格。</a:t>
            </a:r>
            <a:endParaRPr lang="en-US" altLang="zh-TW" sz="20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p>
            <a:pPr marL="266700" indent="-266700">
              <a:buFont typeface="Wingdings" panose="05000000000000000000" pitchFamily="2" charset="2"/>
              <a:buChar char="ü"/>
            </a:pPr>
            <a:r>
              <a:rPr lang="zh-TW" altLang="en-US" sz="2800" dirty="0">
                <a:highlight>
                  <a:srgbClr val="FFFF00"/>
                </a:highlight>
                <a:latin typeface="Times New Roman" panose="02020603050405020304" pitchFamily="18" charset="0"/>
                <a:ea typeface="標楷體" panose="03000509000000000000" pitchFamily="65" charset="-120"/>
                <a:cs typeface="Times New Roman" panose="02020603050405020304" pitchFamily="18" charset="0"/>
              </a:rPr>
              <a:t>升等由院外審</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：第</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條，一次送</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位、</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位及格為合格</a:t>
            </a:r>
            <a:endParaRPr lang="en-US" altLang="zh-TW" sz="2800" dirty="0">
              <a:latin typeface="Times New Roman" panose="02020603050405020304" pitchFamily="18" charset="0"/>
              <a:ea typeface="標楷體" panose="03000509000000000000" pitchFamily="65" charset="-120"/>
              <a:cs typeface="Times New Roman" panose="02020603050405020304" pitchFamily="18" charset="0"/>
            </a:endParaRPr>
          </a:p>
          <a:p>
            <a:pPr marL="266700" indent="-266700">
              <a:buFont typeface="Wingdings" panose="05000000000000000000" pitchFamily="2" charset="2"/>
              <a:buChar char="ü"/>
            </a:pP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及格標準：教授</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80</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分，副教授以下</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75</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分；符合技術研發領域、教學實踐研究領域升等資格者，調降</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5</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分。</a:t>
            </a:r>
          </a:p>
        </p:txBody>
      </p:sp>
    </p:spTree>
    <p:extLst>
      <p:ext uri="{BB962C8B-B14F-4D97-AF65-F5344CB8AC3E}">
        <p14:creationId xmlns:p14="http://schemas.microsoft.com/office/powerpoint/2010/main" val="3821266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923B0BB-C6D3-4C5C-ADFF-7B47A352C494}"/>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外審委員的選任流程</a:t>
            </a:r>
          </a:p>
        </p:txBody>
      </p:sp>
      <p:sp>
        <p:nvSpPr>
          <p:cNvPr id="3" name="內容版面配置區 2">
            <a:extLst>
              <a:ext uri="{FF2B5EF4-FFF2-40B4-BE49-F238E27FC236}">
                <a16:creationId xmlns:a16="http://schemas.microsoft.com/office/drawing/2014/main" id="{5209A32C-A36F-4481-A086-6D1412E476A5}"/>
              </a:ext>
            </a:extLst>
          </p:cNvPr>
          <p:cNvSpPr>
            <a:spLocks noGrp="1"/>
          </p:cNvSpPr>
          <p:nvPr>
            <p:ph idx="1"/>
          </p:nvPr>
        </p:nvSpPr>
        <p:spPr/>
        <p:txBody>
          <a:bodyPr>
            <a:normAutofit/>
          </a:bodyPr>
          <a:lstStyle/>
          <a:p>
            <a:pPr>
              <a:buFont typeface="Wingdings" panose="05000000000000000000" pitchFamily="2" charset="2"/>
              <a:buChar char="ü"/>
            </a:pPr>
            <a:r>
              <a:rPr lang="zh-TW" altLang="en-US" sz="2400" dirty="0">
                <a:latin typeface="標楷體" panose="03000509000000000000" pitchFamily="65" charset="-120"/>
                <a:ea typeface="標楷體" panose="03000509000000000000" pitchFamily="65" charset="-120"/>
              </a:rPr>
              <a:t>本校</a:t>
            </a:r>
            <a:r>
              <a:rPr lang="en-US" altLang="zh-TW" sz="2400" dirty="0">
                <a:latin typeface="標楷體" panose="03000509000000000000" pitchFamily="65" charset="-120"/>
                <a:ea typeface="標楷體" panose="03000509000000000000" pitchFamily="65" charset="-120"/>
              </a:rPr>
              <a:t>111</a:t>
            </a:r>
            <a:r>
              <a:rPr lang="zh-TW" altLang="en-US" sz="2400" dirty="0">
                <a:latin typeface="標楷體" panose="03000509000000000000" pitchFamily="65" charset="-120"/>
                <a:ea typeface="標楷體" panose="03000509000000000000" pitchFamily="65" charset="-120"/>
              </a:rPr>
              <a:t>年</a:t>
            </a:r>
            <a:r>
              <a:rPr lang="en-US" altLang="zh-TW" sz="2400" dirty="0">
                <a:latin typeface="標楷體" panose="03000509000000000000" pitchFamily="65" charset="-120"/>
                <a:ea typeface="標楷體" panose="03000509000000000000" pitchFamily="65" charset="-120"/>
              </a:rPr>
              <a:t>11</a:t>
            </a:r>
            <a:r>
              <a:rPr lang="zh-TW" altLang="en-US" sz="2400" dirty="0">
                <a:latin typeface="標楷體" panose="03000509000000000000" pitchFamily="65" charset="-120"/>
                <a:ea typeface="標楷體" panose="03000509000000000000" pitchFamily="65" charset="-120"/>
              </a:rPr>
              <a:t>月</a:t>
            </a:r>
            <a:r>
              <a:rPr lang="en-US" altLang="zh-TW" sz="2400" dirty="0">
                <a:latin typeface="標楷體" panose="03000509000000000000" pitchFamily="65" charset="-120"/>
                <a:ea typeface="標楷體" panose="03000509000000000000" pitchFamily="65" charset="-120"/>
              </a:rPr>
              <a:t>21</a:t>
            </a:r>
            <a:r>
              <a:rPr lang="zh-TW" altLang="en-US" sz="2400" dirty="0">
                <a:latin typeface="標楷體" panose="03000509000000000000" pitchFamily="65" charset="-120"/>
                <a:ea typeface="標楷體" panose="03000509000000000000" pitchFamily="65" charset="-120"/>
              </a:rPr>
              <a:t>日暨校人 字第 </a:t>
            </a:r>
            <a:r>
              <a:rPr lang="en-US" altLang="zh-TW" sz="2400" dirty="0">
                <a:latin typeface="標楷體" panose="03000509000000000000" pitchFamily="65" charset="-120"/>
                <a:ea typeface="標楷體" panose="03000509000000000000" pitchFamily="65" charset="-120"/>
              </a:rPr>
              <a:t>1110016111 </a:t>
            </a:r>
            <a:r>
              <a:rPr lang="zh-TW" altLang="en-US" sz="2400" dirty="0">
                <a:latin typeface="標楷體" panose="03000509000000000000" pitchFamily="65" charset="-120"/>
                <a:ea typeface="標楷體" panose="03000509000000000000" pitchFamily="65" charset="-120"/>
              </a:rPr>
              <a:t>號書函轉教育部規定。</a:t>
            </a:r>
            <a:endParaRPr lang="en-US" altLang="zh-TW" sz="24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p"/>
            </a:pPr>
            <a:r>
              <a:rPr lang="zh-TW" altLang="en-US" sz="2400" dirty="0">
                <a:latin typeface="標楷體" panose="03000509000000000000" pitchFamily="65" charset="-120"/>
                <a:ea typeface="標楷體" panose="03000509000000000000" pitchFamily="65" charset="-120"/>
              </a:rPr>
              <a:t>主要係依司法院釋字</a:t>
            </a:r>
            <a:r>
              <a:rPr lang="en-US" altLang="zh-TW" sz="2400" dirty="0">
                <a:latin typeface="標楷體" panose="03000509000000000000" pitchFamily="65" charset="-120"/>
                <a:ea typeface="標楷體" panose="03000509000000000000" pitchFamily="65" charset="-120"/>
              </a:rPr>
              <a:t>462</a:t>
            </a:r>
            <a:r>
              <a:rPr lang="zh-TW" altLang="en-US" sz="2400" dirty="0">
                <a:latin typeface="標楷體" panose="03000509000000000000" pitchFamily="65" charset="-120"/>
                <a:ea typeface="標楷體" panose="03000509000000000000" pitchFamily="65" charset="-120"/>
              </a:rPr>
              <a:t>號解釋賦予學校</a:t>
            </a:r>
            <a:r>
              <a:rPr lang="zh-TW" altLang="en-US" sz="2400" dirty="0">
                <a:solidFill>
                  <a:srgbClr val="FF0000"/>
                </a:solidFill>
                <a:latin typeface="標楷體" panose="03000509000000000000" pitchFamily="65" charset="-120"/>
                <a:ea typeface="標楷體" panose="03000509000000000000" pitchFamily="65" charset="-120"/>
              </a:rPr>
              <a:t>教評會選任外審委員之權責</a:t>
            </a:r>
            <a:r>
              <a:rPr lang="zh-TW" altLang="en-US" sz="2400" dirty="0">
                <a:latin typeface="標楷體" panose="03000509000000000000" pitchFamily="65" charset="-120"/>
                <a:ea typeface="標楷體" panose="03000509000000000000" pitchFamily="65" charset="-120"/>
              </a:rPr>
              <a:t>，又為兼顧保密原則，得由</a:t>
            </a:r>
            <a:r>
              <a:rPr lang="zh-TW" altLang="en-US" sz="2400" dirty="0">
                <a:solidFill>
                  <a:schemeClr val="tx1"/>
                </a:solidFill>
                <a:latin typeface="標楷體" panose="03000509000000000000" pitchFamily="65" charset="-120"/>
                <a:ea typeface="標楷體" panose="03000509000000000000" pitchFamily="65" charset="-120"/>
              </a:rPr>
              <a:t>系、院、校教評會推薦、資料庫選出或其他方式產出一定分量之外審委員名單後</a:t>
            </a:r>
            <a:r>
              <a:rPr lang="zh-TW" altLang="en-US" sz="2400" dirty="0">
                <a:latin typeface="標楷體" panose="03000509000000000000" pitchFamily="65" charset="-120"/>
                <a:ea typeface="標楷體" panose="03000509000000000000" pitchFamily="65" charset="-120"/>
              </a:rPr>
              <a:t>，以</a:t>
            </a:r>
            <a:r>
              <a:rPr lang="zh-TW" altLang="en-US" sz="2400" dirty="0">
                <a:solidFill>
                  <a:srgbClr val="FF0000"/>
                </a:solidFill>
                <a:latin typeface="標楷體" panose="03000509000000000000" pitchFamily="65" charset="-120"/>
                <a:ea typeface="標楷體" panose="03000509000000000000" pitchFamily="65" charset="-120"/>
              </a:rPr>
              <a:t>抽籤、排序或授權學者專家、行政簽呈方式選出</a:t>
            </a:r>
            <a:r>
              <a:rPr lang="zh-TW" altLang="en-US" sz="2400" dirty="0">
                <a:latin typeface="標楷體" panose="03000509000000000000" pitchFamily="65" charset="-120"/>
                <a:ea typeface="標楷體" panose="03000509000000000000" pitchFamily="65" charset="-120"/>
              </a:rPr>
              <a:t>最終送審名單，</a:t>
            </a:r>
            <a:r>
              <a:rPr lang="zh-TW" altLang="en-US" sz="2400" dirty="0">
                <a:solidFill>
                  <a:srgbClr val="FF0000"/>
                </a:solidFill>
                <a:latin typeface="標楷體" panose="03000509000000000000" pitchFamily="65" charset="-120"/>
                <a:ea typeface="標楷體" panose="03000509000000000000" pitchFamily="65" charset="-120"/>
              </a:rPr>
              <a:t>教評會審議及授權方式由學校自訂</a:t>
            </a:r>
            <a:r>
              <a:rPr lang="zh-TW" altLang="en-US" sz="2400" dirty="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p"/>
            </a:pPr>
            <a:r>
              <a:rPr lang="zh-TW" altLang="en-US" sz="2400" dirty="0">
                <a:solidFill>
                  <a:srgbClr val="FF0000"/>
                </a:solidFill>
                <a:latin typeface="標楷體" panose="03000509000000000000" pitchFamily="65" charset="-120"/>
                <a:ea typeface="標楷體" panose="03000509000000000000" pitchFamily="65" charset="-120"/>
              </a:rPr>
              <a:t>預定外審委員名單應經由教評會審議</a:t>
            </a:r>
            <a:r>
              <a:rPr lang="zh-TW" altLang="en-US" sz="2400" dirty="0">
                <a:latin typeface="標楷體" panose="03000509000000000000" pitchFamily="65" charset="-120"/>
                <a:ea typeface="標楷體" panose="03000509000000000000" pitchFamily="65" charset="-120"/>
              </a:rPr>
              <a:t>，其名單得由系、院、校教評會推薦、由資料庫選出或其他方式產出後經教評會審議通過，為兼顧保密原則，於教評會推選一定數量之預定名單後，最終名單可採代碼抽籤、排序等方式產出，其選出及教評會審議方式由學校自訂。又外審委員應符合</a:t>
            </a:r>
            <a:r>
              <a:rPr lang="zh-TW" altLang="en-US" sz="2400" dirty="0">
                <a:solidFill>
                  <a:srgbClr val="FF0000"/>
                </a:solidFill>
                <a:latin typeface="標楷體" panose="03000509000000000000" pitchFamily="65" charset="-120"/>
                <a:ea typeface="標楷體" panose="03000509000000000000" pitchFamily="65" charset="-120"/>
              </a:rPr>
              <a:t>不低階高審原則</a:t>
            </a:r>
            <a:r>
              <a:rPr lang="zh-TW" altLang="en-US" sz="2400" dirty="0">
                <a:latin typeface="標楷體" panose="03000509000000000000" pitchFamily="65" charset="-120"/>
                <a:ea typeface="標楷體" panose="03000509000000000000" pitchFamily="65" charset="-120"/>
              </a:rPr>
              <a:t>，並應具</a:t>
            </a:r>
            <a:r>
              <a:rPr lang="zh-TW" altLang="en-US" sz="2400" dirty="0">
                <a:solidFill>
                  <a:srgbClr val="FF0000"/>
                </a:solidFill>
                <a:latin typeface="標楷體" panose="03000509000000000000" pitchFamily="65" charset="-120"/>
                <a:ea typeface="標楷體" panose="03000509000000000000" pitchFamily="65" charset="-120"/>
              </a:rPr>
              <a:t>送審著作領域之專業</a:t>
            </a:r>
            <a:r>
              <a:rPr lang="zh-TW" altLang="en-US" sz="2400"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369015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BDF2378-6CC9-4A5F-B3B0-79E85F74EBD6}"/>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外審作業規定</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外審名單</a:t>
            </a:r>
            <a:r>
              <a:rPr lang="en-US" altLang="zh-TW" dirty="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CA3C68C2-2105-41CB-9237-90D3BD266B70}"/>
              </a:ext>
            </a:extLst>
          </p:cNvPr>
          <p:cNvSpPr>
            <a:spLocks noGrp="1"/>
          </p:cNvSpPr>
          <p:nvPr>
            <p:ph idx="1"/>
          </p:nvPr>
        </p:nvSpPr>
        <p:spPr/>
        <p:txBody>
          <a:bodyPr>
            <a:normAutofit lnSpcReduction="10000"/>
          </a:bodyPr>
          <a:lstStyle/>
          <a:p>
            <a:pPr marL="266700" indent="-26670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外審委員遴選原則，請參考本校教師聘任升等評審辦法第</a:t>
            </a:r>
            <a:r>
              <a:rPr lang="en-US" altLang="zh-TW" sz="2800" dirty="0">
                <a:latin typeface="標楷體" panose="03000509000000000000" pitchFamily="65" charset="-120"/>
                <a:ea typeface="標楷體" panose="03000509000000000000" pitchFamily="65" charset="-120"/>
              </a:rPr>
              <a:t>17</a:t>
            </a:r>
            <a:r>
              <a:rPr lang="zh-TW" altLang="en-US" sz="2800" dirty="0">
                <a:latin typeface="標楷體" panose="03000509000000000000" pitchFamily="65" charset="-120"/>
                <a:ea typeface="標楷體" panose="03000509000000000000" pitchFamily="65" charset="-120"/>
              </a:rPr>
              <a:t>條規定，可嚴不可寬。</a:t>
            </a:r>
            <a:endParaRPr lang="en-US" altLang="zh-TW" sz="28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外審作業要點提送名單</a:t>
            </a:r>
            <a:r>
              <a:rPr lang="zh-TW" altLang="en-US" sz="2800" dirty="0">
                <a:solidFill>
                  <a:srgbClr val="FF0000"/>
                </a:solidFill>
                <a:latin typeface="標楷體" panose="03000509000000000000" pitchFamily="65" charset="-120"/>
                <a:ea typeface="標楷體" panose="03000509000000000000" pitchFamily="65" charset="-120"/>
              </a:rPr>
              <a:t>建議</a:t>
            </a:r>
            <a:r>
              <a:rPr lang="zh-TW" altLang="en-US" sz="2800" dirty="0">
                <a:latin typeface="標楷體" panose="03000509000000000000" pitchFamily="65" charset="-120"/>
                <a:ea typeface="標楷體" panose="03000509000000000000" pitchFamily="65" charset="-120"/>
              </a:rPr>
              <a:t>改為送審人數的</a:t>
            </a:r>
            <a:r>
              <a:rPr lang="en-US" altLang="zh-TW" sz="2800" dirty="0">
                <a:solidFill>
                  <a:srgbClr val="FF0000"/>
                </a:solidFill>
                <a:latin typeface="標楷體" panose="03000509000000000000" pitchFamily="65" charset="-120"/>
                <a:ea typeface="標楷體" panose="03000509000000000000" pitchFamily="65" charset="-120"/>
              </a:rPr>
              <a:t>2</a:t>
            </a:r>
            <a:r>
              <a:rPr lang="zh-TW" altLang="en-US" sz="2800" dirty="0">
                <a:solidFill>
                  <a:srgbClr val="FF0000"/>
                </a:solidFill>
                <a:latin typeface="標楷體" panose="03000509000000000000" pitchFamily="65" charset="-120"/>
                <a:ea typeface="標楷體" panose="03000509000000000000" pitchFamily="65" charset="-120"/>
              </a:rPr>
              <a:t>倍以上</a:t>
            </a:r>
            <a:r>
              <a:rPr lang="zh-TW" altLang="en-US"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目前多數條文寫明</a:t>
            </a:r>
            <a:r>
              <a:rPr lang="en-US" altLang="zh-TW" sz="2800" dirty="0">
                <a:latin typeface="標楷體" panose="03000509000000000000" pitchFamily="65" charset="-120"/>
                <a:ea typeface="標楷體" panose="03000509000000000000" pitchFamily="65" charset="-120"/>
              </a:rPr>
              <a:t>6</a:t>
            </a:r>
            <a:r>
              <a:rPr lang="zh-TW" altLang="en-US" sz="2800" dirty="0">
                <a:latin typeface="標楷體" panose="03000509000000000000" pitchFamily="65" charset="-120"/>
                <a:ea typeface="標楷體" panose="03000509000000000000" pitchFamily="65" charset="-120"/>
              </a:rPr>
              <a:t>人</a:t>
            </a:r>
            <a:r>
              <a:rPr lang="en-US" altLang="zh-TW" sz="2800" dirty="0">
                <a:latin typeface="標楷體" panose="03000509000000000000" pitchFamily="65" charset="-120"/>
                <a:ea typeface="標楷體" panose="03000509000000000000" pitchFamily="65" charset="-120"/>
              </a:rPr>
              <a:t>)</a:t>
            </a:r>
          </a:p>
          <a:p>
            <a:pPr marL="266700" indent="-26670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外審保密範圍不只委員姓名。</a:t>
            </a:r>
          </a:p>
          <a:p>
            <a:pPr marL="0" indent="0">
              <a:buNone/>
            </a:pPr>
            <a:r>
              <a:rPr lang="zh-TW" altLang="en-US" dirty="0">
                <a:latin typeface="標楷體" panose="03000509000000000000" pitchFamily="65" charset="-120"/>
                <a:ea typeface="標楷體" panose="03000509000000000000" pitchFamily="65" charset="-120"/>
              </a:rPr>
              <a:t>參考條文：</a:t>
            </a:r>
            <a:endParaRPr lang="en-US" altLang="zh-TW" dirty="0">
              <a:latin typeface="標楷體" panose="03000509000000000000" pitchFamily="65" charset="-120"/>
              <a:ea typeface="標楷體" panose="03000509000000000000" pitchFamily="65" charset="-120"/>
            </a:endParaRPr>
          </a:p>
          <a:p>
            <a:pPr marL="0" indent="0">
              <a:buNone/>
            </a:pPr>
            <a:r>
              <a:rPr lang="zh-TW" altLang="en-US" sz="1800" dirty="0">
                <a:latin typeface="標楷體" panose="03000509000000000000" pitchFamily="65" charset="-120"/>
                <a:ea typeface="標楷體" panose="03000509000000000000" pitchFamily="65" charset="-120"/>
              </a:rPr>
              <a:t>各級教評會委員、列席人員及相關行政人員對於</a:t>
            </a:r>
            <a:r>
              <a:rPr lang="zh-TW" altLang="en-US" sz="1800" dirty="0">
                <a:solidFill>
                  <a:srgbClr val="FF0000"/>
                </a:solidFill>
                <a:latin typeface="標楷體" panose="03000509000000000000" pitchFamily="65" charset="-120"/>
                <a:ea typeface="標楷體" panose="03000509000000000000" pitchFamily="65" charset="-120"/>
              </a:rPr>
              <a:t>會議評審過程、審查人及評審意見</a:t>
            </a:r>
            <a:r>
              <a:rPr lang="zh-TW" altLang="en-US" sz="1800" dirty="0">
                <a:latin typeface="標楷體" panose="03000509000000000000" pitchFamily="65" charset="-120"/>
                <a:ea typeface="標楷體" panose="03000509000000000000" pitchFamily="65" charset="-120"/>
              </a:rPr>
              <a:t>等相關資料，</a:t>
            </a:r>
            <a:r>
              <a:rPr lang="zh-TW" altLang="en-US" sz="1800" dirty="0">
                <a:solidFill>
                  <a:srgbClr val="FF0000"/>
                </a:solidFill>
                <a:latin typeface="標楷體" panose="03000509000000000000" pitchFamily="65" charset="-120"/>
                <a:ea typeface="標楷體" panose="03000509000000000000" pitchFamily="65" charset="-120"/>
              </a:rPr>
              <a:t>應予保密</a:t>
            </a:r>
            <a:r>
              <a:rPr lang="zh-TW" altLang="en-US" sz="1800" dirty="0">
                <a:latin typeface="標楷體" panose="03000509000000000000" pitchFamily="65" charset="-120"/>
                <a:ea typeface="標楷體" panose="03000509000000000000" pitchFamily="65" charset="-120"/>
              </a:rPr>
              <a:t>，以維持評審之公正性。但有下列情形之一者，不在此限：</a:t>
            </a:r>
          </a:p>
          <a:p>
            <a:pPr marL="0" indent="0">
              <a:buNone/>
            </a:pPr>
            <a:r>
              <a:rPr lang="zh-TW" altLang="en-US" sz="1800" dirty="0">
                <a:latin typeface="標楷體" panose="03000509000000000000" pitchFamily="65" charset="-120"/>
                <a:ea typeface="標楷體" panose="03000509000000000000" pitchFamily="65" charset="-120"/>
              </a:rPr>
              <a:t>一、將審查過程及審查意見，提供教師申訴受理機關及其他救濟機關。</a:t>
            </a:r>
          </a:p>
          <a:p>
            <a:pPr marL="0" indent="0">
              <a:buNone/>
            </a:pPr>
            <a:r>
              <a:rPr lang="zh-TW" altLang="en-US" sz="1800" dirty="0">
                <a:latin typeface="標楷體" panose="03000509000000000000" pitchFamily="65" charset="-120"/>
                <a:ea typeface="標楷體" panose="03000509000000000000" pitchFamily="65" charset="-120"/>
              </a:rPr>
              <a:t>二、將評定為</a:t>
            </a:r>
            <a:r>
              <a:rPr lang="zh-TW" altLang="en-US" sz="1800" dirty="0">
                <a:solidFill>
                  <a:srgbClr val="FF0000"/>
                </a:solidFill>
                <a:latin typeface="標楷體" panose="03000509000000000000" pitchFamily="65" charset="-120"/>
                <a:ea typeface="標楷體" panose="03000509000000000000" pitchFamily="65" charset="-120"/>
              </a:rPr>
              <a:t>不及格之審查意見</a:t>
            </a:r>
            <a:r>
              <a:rPr lang="zh-TW" altLang="en-US" sz="1800" dirty="0">
                <a:latin typeface="標楷體" panose="03000509000000000000" pitchFamily="65" charset="-120"/>
                <a:ea typeface="標楷體" panose="03000509000000000000" pitchFamily="65" charset="-120"/>
              </a:rPr>
              <a:t>，提供予送審人。</a:t>
            </a:r>
          </a:p>
          <a:p>
            <a:pPr marL="0" indent="0">
              <a:buNone/>
            </a:pP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675644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0E2920-9D0C-4029-99C4-E3924AB1A264}"/>
              </a:ext>
            </a:extLst>
          </p:cNvPr>
          <p:cNvSpPr>
            <a:spLocks noGrp="1"/>
          </p:cNvSpPr>
          <p:nvPr>
            <p:ph type="title"/>
          </p:nvPr>
        </p:nvSpPr>
        <p:spPr>
          <a:xfrm>
            <a:off x="1097280" y="286603"/>
            <a:ext cx="10058400" cy="1450757"/>
          </a:xfrm>
        </p:spPr>
        <p:txBody>
          <a:bodyPr/>
          <a:lstStyle/>
          <a:p>
            <a:r>
              <a:rPr lang="zh-TW" altLang="en-US" dirty="0">
                <a:latin typeface="標楷體" panose="03000509000000000000" pitchFamily="65" charset="-120"/>
                <a:ea typeface="標楷體" panose="03000509000000000000" pitchFamily="65" charset="-120"/>
              </a:rPr>
              <a:t>外審疑義處理</a:t>
            </a:r>
          </a:p>
        </p:txBody>
      </p:sp>
      <p:sp>
        <p:nvSpPr>
          <p:cNvPr id="3" name="內容版面配置區 2">
            <a:extLst>
              <a:ext uri="{FF2B5EF4-FFF2-40B4-BE49-F238E27FC236}">
                <a16:creationId xmlns:a16="http://schemas.microsoft.com/office/drawing/2014/main" id="{AE84D2A7-D2E6-4E98-A3EB-F48CF7BDD2A0}"/>
              </a:ext>
            </a:extLst>
          </p:cNvPr>
          <p:cNvSpPr>
            <a:spLocks noGrp="1"/>
          </p:cNvSpPr>
          <p:nvPr>
            <p:ph idx="1"/>
          </p:nvPr>
        </p:nvSpPr>
        <p:spPr>
          <a:xfrm>
            <a:off x="362309" y="1737360"/>
            <a:ext cx="11749178" cy="4835967"/>
          </a:xfrm>
        </p:spPr>
        <p:txBody>
          <a:bodyPr>
            <a:normAutofit fontScale="62500" lnSpcReduction="20000"/>
          </a:bodyPr>
          <a:lstStyle/>
          <a:p>
            <a:pPr marL="266700" indent="-266700">
              <a:buFont typeface="Wingdings" panose="05000000000000000000" pitchFamily="2" charset="2"/>
              <a:buChar char="Ø"/>
            </a:pPr>
            <a:r>
              <a:rPr lang="zh-TW" altLang="en-US" sz="4000" dirty="0">
                <a:latin typeface="標楷體" panose="03000509000000000000" pitchFamily="65" charset="-120"/>
                <a:ea typeface="標楷體" panose="03000509000000000000" pitchFamily="65" charset="-120"/>
              </a:rPr>
              <a:t>建議引用校級條文，自訂部分不可踰越校級規範。</a:t>
            </a:r>
            <a:endParaRPr lang="en-US" altLang="zh-TW" sz="40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Ø"/>
            </a:pPr>
            <a:r>
              <a:rPr lang="zh-TW" altLang="en-US" sz="4000" dirty="0">
                <a:latin typeface="標楷體" panose="03000509000000000000" pitchFamily="65" charset="-120"/>
                <a:ea typeface="標楷體" panose="03000509000000000000" pitchFamily="65" charset="-120"/>
              </a:rPr>
              <a:t>未涉及學術倫理疑義者，由教評會組成「專業審查小組」</a:t>
            </a:r>
            <a:endParaRPr lang="en-US" altLang="zh-TW" sz="40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Ø"/>
            </a:pPr>
            <a:r>
              <a:rPr lang="zh-TW" altLang="en-US" sz="4000" dirty="0">
                <a:latin typeface="標楷體" panose="03000509000000000000" pitchFamily="65" charset="-120"/>
                <a:ea typeface="標楷體" panose="03000509000000000000" pitchFamily="65" charset="-120"/>
              </a:rPr>
              <a:t>現有條文應予刪除：</a:t>
            </a:r>
            <a:endParaRPr lang="en-US" altLang="zh-TW" sz="4000" dirty="0">
              <a:latin typeface="標楷體" panose="03000509000000000000" pitchFamily="65" charset="-120"/>
              <a:ea typeface="標楷體" panose="03000509000000000000" pitchFamily="65" charset="-120"/>
            </a:endParaRPr>
          </a:p>
          <a:p>
            <a:pPr marL="266700" indent="0">
              <a:buNone/>
            </a:pPr>
            <a:r>
              <a:rPr lang="zh-TW" altLang="en-US" sz="2500" dirty="0">
                <a:latin typeface="標楷體" panose="03000509000000000000" pitchFamily="65" charset="-120"/>
                <a:ea typeface="標楷體" panose="03000509000000000000" pitchFamily="65" charset="-120"/>
              </a:rPr>
              <a:t>本會認定所列審查意見與所評分數明顯不相當，或高、低分數差距達二十分以上或有其他難以判斷之情形者。</a:t>
            </a:r>
            <a:endParaRPr lang="en-US" altLang="zh-TW" sz="2500" dirty="0">
              <a:latin typeface="標楷體" panose="03000509000000000000" pitchFamily="65" charset="-120"/>
              <a:ea typeface="標楷體" panose="03000509000000000000" pitchFamily="65" charset="-120"/>
            </a:endParaRPr>
          </a:p>
          <a:p>
            <a:pPr marL="266700" indent="0">
              <a:buNone/>
            </a:pPr>
            <a:r>
              <a:rPr lang="zh-TW" altLang="en-US" sz="2300" dirty="0">
                <a:highlight>
                  <a:srgbClr val="FFFF00"/>
                </a:highlight>
                <a:latin typeface="標楷體" panose="03000509000000000000" pitchFamily="65" charset="-120"/>
                <a:ea typeface="標楷體" panose="03000509000000000000" pitchFamily="65" charset="-120"/>
              </a:rPr>
              <a:t>（</a:t>
            </a:r>
            <a:r>
              <a:rPr lang="zh-TW" altLang="en-US" sz="2300" dirty="0">
                <a:solidFill>
                  <a:srgbClr val="FF0000"/>
                </a:solidFill>
                <a:highlight>
                  <a:srgbClr val="FFFF00"/>
                </a:highlight>
                <a:latin typeface="標楷體" panose="03000509000000000000" pitchFamily="65" charset="-120"/>
                <a:ea typeface="標楷體" panose="03000509000000000000" pitchFamily="65" charset="-120"/>
              </a:rPr>
              <a:t>應改依本校教師聘任及升等評審辦法第</a:t>
            </a:r>
            <a:r>
              <a:rPr lang="en-US" altLang="zh-TW" sz="2300" dirty="0">
                <a:solidFill>
                  <a:srgbClr val="FF0000"/>
                </a:solidFill>
                <a:highlight>
                  <a:srgbClr val="FFFF00"/>
                </a:highlight>
                <a:latin typeface="標楷體" panose="03000509000000000000" pitchFamily="65" charset="-120"/>
                <a:ea typeface="標楷體" panose="03000509000000000000" pitchFamily="65" charset="-120"/>
              </a:rPr>
              <a:t>16</a:t>
            </a:r>
            <a:r>
              <a:rPr lang="zh-TW" altLang="en-US" sz="2300" dirty="0">
                <a:solidFill>
                  <a:srgbClr val="FF0000"/>
                </a:solidFill>
                <a:highlight>
                  <a:srgbClr val="FFFF00"/>
                </a:highlight>
                <a:latin typeface="標楷體" panose="03000509000000000000" pitchFamily="65" charset="-120"/>
                <a:ea typeface="標楷體" panose="03000509000000000000" pitchFamily="65" charset="-120"/>
              </a:rPr>
              <a:t>條第</a:t>
            </a:r>
            <a:r>
              <a:rPr lang="en-US" altLang="zh-TW" sz="2300" dirty="0">
                <a:solidFill>
                  <a:srgbClr val="FF0000"/>
                </a:solidFill>
                <a:highlight>
                  <a:srgbClr val="FFFF00"/>
                </a:highlight>
                <a:latin typeface="標楷體" panose="03000509000000000000" pitchFamily="65" charset="-120"/>
                <a:ea typeface="標楷體" panose="03000509000000000000" pitchFamily="65" charset="-120"/>
              </a:rPr>
              <a:t>4</a:t>
            </a:r>
            <a:r>
              <a:rPr lang="zh-TW" altLang="en-US" sz="2300" dirty="0">
                <a:solidFill>
                  <a:srgbClr val="FF0000"/>
                </a:solidFill>
                <a:highlight>
                  <a:srgbClr val="FFFF00"/>
                </a:highlight>
                <a:latin typeface="標楷體" panose="03000509000000000000" pitchFamily="65" charset="-120"/>
                <a:ea typeface="標楷體" panose="03000509000000000000" pitchFamily="65" charset="-120"/>
              </a:rPr>
              <a:t>項以下規定程序辦理</a:t>
            </a:r>
            <a:r>
              <a:rPr lang="zh-TW" altLang="en-US" sz="2300" dirty="0">
                <a:highlight>
                  <a:srgbClr val="FFFF00"/>
                </a:highlight>
                <a:latin typeface="標楷體" panose="03000509000000000000" pitchFamily="65" charset="-120"/>
                <a:ea typeface="標楷體" panose="03000509000000000000" pitchFamily="65" charset="-120"/>
              </a:rPr>
              <a:t>）</a:t>
            </a:r>
            <a:endParaRPr lang="en-US" altLang="zh-TW" sz="1800" dirty="0">
              <a:latin typeface="標楷體" panose="03000509000000000000" pitchFamily="65" charset="-120"/>
              <a:ea typeface="標楷體" panose="03000509000000000000" pitchFamily="65" charset="-120"/>
            </a:endParaRPr>
          </a:p>
          <a:p>
            <a:pPr marL="0" indent="0">
              <a:lnSpc>
                <a:spcPts val="1200"/>
              </a:lnSpc>
              <a:buNone/>
            </a:pPr>
            <a:r>
              <a:rPr lang="zh-TW" altLang="en-US" sz="2200" dirty="0">
                <a:latin typeface="標楷體" panose="03000509000000000000" pitchFamily="65" charset="-120"/>
                <a:ea typeface="標楷體" panose="03000509000000000000" pitchFamily="65" charset="-120"/>
              </a:rPr>
              <a:t>參考條文</a:t>
            </a:r>
            <a:r>
              <a:rPr lang="en-US" altLang="zh-TW" sz="2200" dirty="0">
                <a:latin typeface="標楷體" panose="03000509000000000000" pitchFamily="65" charset="-120"/>
                <a:ea typeface="標楷體" panose="03000509000000000000" pitchFamily="65" charset="-120"/>
              </a:rPr>
              <a:t>:</a:t>
            </a:r>
          </a:p>
          <a:p>
            <a:pPr marL="0" indent="0">
              <a:lnSpc>
                <a:spcPts val="1200"/>
              </a:lnSpc>
              <a:buNone/>
            </a:pPr>
            <a:r>
              <a:rPr lang="zh-TW" altLang="en-US" sz="2200" dirty="0">
                <a:latin typeface="標楷體" panose="03000509000000000000" pitchFamily="65" charset="-120"/>
                <a:ea typeface="標楷體" panose="03000509000000000000" pitchFamily="65" charset="-120"/>
              </a:rPr>
              <a:t>院教評會於審查程序中，發現外審意見有疑義者，應依下列規定處理：</a:t>
            </a:r>
          </a:p>
          <a:p>
            <a:pPr marL="361950" indent="-361950">
              <a:lnSpc>
                <a:spcPts val="1200"/>
              </a:lnSpc>
              <a:buNone/>
            </a:pPr>
            <a:r>
              <a:rPr lang="zh-TW" altLang="en-US" sz="2200" dirty="0">
                <a:latin typeface="標楷體" panose="03000509000000000000" pitchFamily="65" charset="-120"/>
                <a:ea typeface="標楷體" panose="03000509000000000000" pitchFamily="65" charset="-120"/>
              </a:rPr>
              <a:t>一、分數或評語有誤寫、誤算或其他類此之顯然錯誤：送原審查人釐清後，由院教評會認定。</a:t>
            </a:r>
          </a:p>
          <a:p>
            <a:pPr marL="361950" indent="-361950">
              <a:lnSpc>
                <a:spcPts val="1200"/>
              </a:lnSpc>
              <a:buNone/>
            </a:pPr>
            <a:r>
              <a:rPr lang="zh-TW" altLang="en-US" sz="2200" dirty="0">
                <a:latin typeface="標楷體" panose="03000509000000000000" pitchFamily="65" charset="-120"/>
                <a:ea typeface="標楷體" panose="03000509000000000000" pitchFamily="65" charset="-120"/>
              </a:rPr>
              <a:t>二、分數與評語矛盾、涉及研究方法與研究內容，或有其他足以動搖該專業審查可信度與正確性之疑義：組成專業審查小組審查後，送原審查人釐清，並由專業審查小組及院教評會認定。</a:t>
            </a:r>
          </a:p>
          <a:p>
            <a:pPr marL="0" indent="0">
              <a:lnSpc>
                <a:spcPts val="1200"/>
              </a:lnSpc>
              <a:buNone/>
            </a:pPr>
            <a:r>
              <a:rPr lang="zh-TW" altLang="en-US" sz="2200" dirty="0">
                <a:latin typeface="標楷體" panose="03000509000000000000" pitchFamily="65" charset="-120"/>
                <a:ea typeface="標楷體" panose="03000509000000000000" pitchFamily="65" charset="-120"/>
              </a:rPr>
              <a:t>前項外審意見符合下列規定者，院教評會應列舉明確之具體理由後剔除之，並依剔除之份數加送足額之學者專家審查：</a:t>
            </a:r>
          </a:p>
          <a:p>
            <a:pPr marL="449263" indent="-449263">
              <a:lnSpc>
                <a:spcPts val="1200"/>
              </a:lnSpc>
              <a:buNone/>
            </a:pPr>
            <a:r>
              <a:rPr lang="zh-TW" altLang="en-US" sz="2200" dirty="0">
                <a:latin typeface="標楷體" panose="03000509000000000000" pitchFamily="65" charset="-120"/>
                <a:ea typeface="標楷體" panose="03000509000000000000" pitchFamily="65" charset="-120"/>
              </a:rPr>
              <a:t>一、前項第一款疑義經院教評會認定後，確有分數或評語有誤寫、誤算或其他類此之顯然錯誤之情事。</a:t>
            </a:r>
          </a:p>
          <a:p>
            <a:pPr marL="449263" indent="-449263">
              <a:lnSpc>
                <a:spcPts val="1200"/>
              </a:lnSpc>
              <a:buNone/>
            </a:pPr>
            <a:r>
              <a:rPr lang="zh-TW" altLang="en-US" sz="2200" dirty="0">
                <a:latin typeface="標楷體" panose="03000509000000000000" pitchFamily="65" charset="-120"/>
                <a:ea typeface="標楷體" panose="03000509000000000000" pitchFamily="65" charset="-120"/>
              </a:rPr>
              <a:t>二、前項第二款疑義經專業審查小組及院教評會認定後，確有專業學術依據之具體理由，動搖該專業審查可信度與正確性之情事。</a:t>
            </a:r>
          </a:p>
          <a:p>
            <a:pPr marL="0" indent="0">
              <a:lnSpc>
                <a:spcPts val="1200"/>
              </a:lnSpc>
              <a:buNone/>
            </a:pPr>
            <a:r>
              <a:rPr lang="zh-TW" altLang="en-US" sz="2200" dirty="0">
                <a:latin typeface="標楷體" panose="03000509000000000000" pitchFamily="65" charset="-120"/>
                <a:ea typeface="標楷體" panose="03000509000000000000" pitchFamily="65" charset="-120"/>
              </a:rPr>
              <a:t>院教評會於同一升等審查案件，依前項第二款規定剔除外審意見，以一次為限。</a:t>
            </a:r>
            <a:endParaRPr lang="zh-TW" altLang="en-US" sz="1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34038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5D7D13-DA91-4E08-A3C6-76D0363AC436}"/>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外審疑義處理－涉及學術倫理</a:t>
            </a:r>
          </a:p>
        </p:txBody>
      </p:sp>
      <p:sp>
        <p:nvSpPr>
          <p:cNvPr id="3" name="內容版面配置區 2">
            <a:extLst>
              <a:ext uri="{FF2B5EF4-FFF2-40B4-BE49-F238E27FC236}">
                <a16:creationId xmlns:a16="http://schemas.microsoft.com/office/drawing/2014/main" id="{97950F1B-167A-4C25-888A-30EC0D7123C3}"/>
              </a:ext>
            </a:extLst>
          </p:cNvPr>
          <p:cNvSpPr>
            <a:spLocks noGrp="1"/>
          </p:cNvSpPr>
          <p:nvPr>
            <p:ph idx="1"/>
          </p:nvPr>
        </p:nvSpPr>
        <p:spPr/>
        <p:txBody>
          <a:bodyPr>
            <a:normAutofit/>
          </a:bodyPr>
          <a:lstStyle/>
          <a:p>
            <a:pPr marL="266700" indent="-266700">
              <a:buFont typeface="Wingdings" panose="05000000000000000000" pitchFamily="2" charset="2"/>
              <a:buChar char="n"/>
            </a:pPr>
            <a:r>
              <a:rPr lang="zh-TW" altLang="en-US" sz="2800" dirty="0">
                <a:latin typeface="標楷體" panose="03000509000000000000" pitchFamily="65" charset="-120"/>
                <a:ea typeface="標楷體" panose="03000509000000000000" pitchFamily="65" charset="-120"/>
              </a:rPr>
              <a:t>請依本校「教師違反送審教師資格規定處理辦法」規定處理。</a:t>
            </a:r>
            <a:endParaRPr lang="en-US" altLang="zh-TW" sz="28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n"/>
            </a:pPr>
            <a:r>
              <a:rPr lang="zh-TW" altLang="en-US" sz="2800" dirty="0">
                <a:latin typeface="標楷體" panose="03000509000000000000" pitchFamily="65" charset="-120"/>
                <a:ea typeface="標楷體" panose="03000509000000000000" pitchFamily="65" charset="-120"/>
              </a:rPr>
              <a:t>院教評會準備組成「專案小組」調查。</a:t>
            </a:r>
            <a:endParaRPr lang="en-US" altLang="zh-TW" sz="28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n"/>
            </a:pPr>
            <a:r>
              <a:rPr lang="zh-TW" altLang="en-US" sz="2800" dirty="0">
                <a:latin typeface="標楷體" panose="03000509000000000000" pitchFamily="65" charset="-120"/>
                <a:ea typeface="標楷體" panose="03000509000000000000" pitchFamily="65" charset="-120"/>
              </a:rPr>
              <a:t>前項專案小組，由教師所屬院級教評會主席擔任召集人，並推薦學術倫理及涉案著作所屬領域等專家學者四至六人，經校長核定後組成，小組成員職級不得低於送審人或被檢舉人。召集人應迴避時，由院級教評會推舉委員一人擔任之。</a:t>
            </a:r>
          </a:p>
        </p:txBody>
      </p:sp>
    </p:spTree>
    <p:extLst>
      <p:ext uri="{BB962C8B-B14F-4D97-AF65-F5344CB8AC3E}">
        <p14:creationId xmlns:p14="http://schemas.microsoft.com/office/powerpoint/2010/main" val="996001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3153F04-20D2-4292-86AF-48ED038EE300}"/>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教師請證、升等年限</a:t>
            </a:r>
          </a:p>
        </p:txBody>
      </p:sp>
      <p:sp>
        <p:nvSpPr>
          <p:cNvPr id="3" name="內容版面配置區 2">
            <a:extLst>
              <a:ext uri="{FF2B5EF4-FFF2-40B4-BE49-F238E27FC236}">
                <a16:creationId xmlns:a16="http://schemas.microsoft.com/office/drawing/2014/main" id="{849D07F4-19BE-405C-AE52-DB2C2E935DD9}"/>
              </a:ext>
            </a:extLst>
          </p:cNvPr>
          <p:cNvSpPr>
            <a:spLocks noGrp="1"/>
          </p:cNvSpPr>
          <p:nvPr>
            <p:ph idx="1"/>
          </p:nvPr>
        </p:nvSpPr>
        <p:spPr/>
        <p:txBody>
          <a:bodyPr>
            <a:normAutofit/>
          </a:bodyPr>
          <a:lstStyle/>
          <a:p>
            <a:pPr>
              <a:buFont typeface="Wingdings" panose="05000000000000000000" pitchFamily="2" charset="2"/>
              <a:buChar char="p"/>
            </a:pPr>
            <a:r>
              <a:rPr lang="zh-TW" altLang="en-US" sz="2400" dirty="0">
                <a:latin typeface="標楷體" panose="03000509000000000000" pitchFamily="65" charset="-120"/>
                <a:ea typeface="標楷體" panose="03000509000000000000" pitchFamily="65" charset="-120"/>
              </a:rPr>
              <a:t>專任教師升等：刪除到校服務最低年限。</a:t>
            </a:r>
            <a:endParaRPr lang="en-US" altLang="zh-TW" sz="2400" dirty="0">
              <a:latin typeface="標楷體" panose="03000509000000000000" pitchFamily="65" charset="-120"/>
              <a:ea typeface="標楷體" panose="03000509000000000000" pitchFamily="65" charset="-120"/>
            </a:endParaRPr>
          </a:p>
          <a:p>
            <a:pPr marL="0" indent="0">
              <a:buNone/>
            </a:pPr>
            <a:r>
              <a:rPr lang="zh-TW" altLang="en-US" sz="2400" dirty="0">
                <a:latin typeface="標楷體" panose="03000509000000000000" pitchFamily="65" charset="-120"/>
                <a:ea typeface="標楷體" panose="03000509000000000000" pitchFamily="65" charset="-120"/>
              </a:rPr>
              <a:t>    </a:t>
            </a:r>
            <a:r>
              <a:rPr lang="en-US" altLang="zh-TW"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升等，須於本校連續服務滿一年之條文應刪除。</a:t>
            </a:r>
            <a:endParaRPr lang="en-US" altLang="zh-TW" sz="2400" dirty="0">
              <a:solidFill>
                <a:srgbClr val="FF0000"/>
              </a:solidFill>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400" dirty="0">
                <a:latin typeface="標楷體" panose="03000509000000000000" pitchFamily="65" charset="-120"/>
                <a:ea typeface="標楷體" panose="03000509000000000000" pitchFamily="65" charset="-120"/>
              </a:rPr>
              <a:t>專案教師請證、升等：與專任教師相同。</a:t>
            </a:r>
            <a:endParaRPr lang="en-US" altLang="zh-TW" sz="2400" dirty="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400" dirty="0">
                <a:latin typeface="標楷體" panose="03000509000000000000" pitchFamily="65" charset="-120"/>
                <a:ea typeface="標楷體" panose="03000509000000000000" pitchFamily="65" charset="-120"/>
              </a:rPr>
              <a:t>兼任教師請證：以請證之職級計算。</a:t>
            </a: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400" dirty="0">
                <a:latin typeface="標楷體" panose="03000509000000000000" pitchFamily="65" charset="-120"/>
                <a:ea typeface="標楷體" panose="03000509000000000000" pitchFamily="65" charset="-120"/>
              </a:rPr>
              <a:t>兼任教師升等：以前一職級聘書年限計算。（兼任年資折半計算）</a:t>
            </a: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400" dirty="0">
                <a:latin typeface="標楷體" panose="03000509000000000000" pitchFamily="65" charset="-120"/>
                <a:ea typeface="標楷體" panose="03000509000000000000" pitchFamily="65" charset="-120"/>
              </a:rPr>
              <a:t>兼任講師、助理教授年限不再合併計算為請證年資。</a:t>
            </a:r>
            <a:endParaRPr lang="en-US" altLang="zh-TW"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63881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56C56C-E71C-45B1-9F2B-8FCC3BFA6794}"/>
              </a:ext>
            </a:extLst>
          </p:cNvPr>
          <p:cNvSpPr>
            <a:spLocks noGrp="1"/>
          </p:cNvSpPr>
          <p:nvPr>
            <p:ph type="title"/>
          </p:nvPr>
        </p:nvSpPr>
        <p:spPr>
          <a:xfrm>
            <a:off x="881621" y="778309"/>
            <a:ext cx="10058400" cy="826205"/>
          </a:xfrm>
        </p:spPr>
        <p:txBody>
          <a:bodyPr/>
          <a:lstStyle/>
          <a:p>
            <a:r>
              <a:rPr lang="zh-TW" altLang="en-US" dirty="0">
                <a:latin typeface="標楷體" panose="03000509000000000000" pitchFamily="65" charset="-120"/>
                <a:ea typeface="標楷體" panose="03000509000000000000" pitchFamily="65" charset="-120"/>
              </a:rPr>
              <a:t>著作相關</a:t>
            </a:r>
          </a:p>
        </p:txBody>
      </p:sp>
      <p:sp>
        <p:nvSpPr>
          <p:cNvPr id="3" name="內容版面配置區 2">
            <a:extLst>
              <a:ext uri="{FF2B5EF4-FFF2-40B4-BE49-F238E27FC236}">
                <a16:creationId xmlns:a16="http://schemas.microsoft.com/office/drawing/2014/main" id="{EFB91ACF-71DA-4EE8-A43F-D238B6379124}"/>
              </a:ext>
            </a:extLst>
          </p:cNvPr>
          <p:cNvSpPr>
            <a:spLocks noGrp="1"/>
          </p:cNvSpPr>
          <p:nvPr>
            <p:ph idx="1"/>
          </p:nvPr>
        </p:nvSpPr>
        <p:spPr>
          <a:xfrm>
            <a:off x="471577" y="1759790"/>
            <a:ext cx="11248846" cy="4941004"/>
          </a:xfrm>
        </p:spPr>
        <p:txBody>
          <a:bodyPr>
            <a:normAutofit fontScale="92500" lnSpcReduction="10000"/>
          </a:bodyPr>
          <a:lstStyle/>
          <a:p>
            <a:pPr>
              <a:buFont typeface="Wingdings" panose="05000000000000000000" pitchFamily="2" charset="2"/>
              <a:buChar char="l"/>
            </a:pPr>
            <a:r>
              <a:rPr lang="zh-TW" altLang="en-US" dirty="0">
                <a:latin typeface="標楷體" panose="03000509000000000000" pitchFamily="65" charset="-120"/>
                <a:ea typeface="標楷體" panose="03000509000000000000" pitchFamily="65" charset="-120"/>
              </a:rPr>
              <a:t>持國內外學術或專業刊物接受</a:t>
            </a:r>
            <a:r>
              <a:rPr lang="zh-TW" altLang="en-US" dirty="0">
                <a:solidFill>
                  <a:srgbClr val="FF0000"/>
                </a:solidFill>
                <a:latin typeface="標楷體" panose="03000509000000000000" pitchFamily="65" charset="-120"/>
                <a:ea typeface="標楷體" panose="03000509000000000000" pitchFamily="65" charset="-120"/>
              </a:rPr>
              <a:t>將定期發表之證明</a:t>
            </a:r>
            <a:r>
              <a:rPr lang="zh-TW" altLang="en-US" dirty="0">
                <a:latin typeface="標楷體" panose="03000509000000000000" pitchFamily="65" charset="-120"/>
                <a:ea typeface="標楷體" panose="03000509000000000000" pitchFamily="65" charset="-120"/>
              </a:rPr>
              <a:t>送審者，其代表作應自該刊物出具接受證明之日起</a:t>
            </a:r>
            <a:r>
              <a:rPr lang="zh-TW" altLang="en-US" dirty="0">
                <a:solidFill>
                  <a:srgbClr val="FF0000"/>
                </a:solidFill>
                <a:latin typeface="標楷體" panose="03000509000000000000" pitchFamily="65" charset="-120"/>
                <a:ea typeface="標楷體" panose="03000509000000000000" pitchFamily="65" charset="-120"/>
              </a:rPr>
              <a:t>一年內發表</a:t>
            </a:r>
            <a:r>
              <a:rPr lang="zh-TW" altLang="en-US" dirty="0">
                <a:latin typeface="標楷體" panose="03000509000000000000" pitchFamily="65" charset="-120"/>
                <a:ea typeface="標楷體" panose="03000509000000000000" pitchFamily="65" charset="-120"/>
              </a:rPr>
              <a:t>，並自</a:t>
            </a:r>
            <a:r>
              <a:rPr lang="zh-TW" altLang="en-US" dirty="0">
                <a:solidFill>
                  <a:srgbClr val="FF0000"/>
                </a:solidFill>
                <a:latin typeface="標楷體" panose="03000509000000000000" pitchFamily="65" charset="-120"/>
                <a:ea typeface="標楷體" panose="03000509000000000000" pitchFamily="65" charset="-120"/>
              </a:rPr>
              <a:t>發表之日起二個月內</a:t>
            </a:r>
            <a:r>
              <a:rPr lang="zh-TW" altLang="en-US" dirty="0">
                <a:latin typeface="標楷體" panose="03000509000000000000" pitchFamily="65" charset="-120"/>
                <a:ea typeface="標楷體" panose="03000509000000000000" pitchFamily="65" charset="-120"/>
              </a:rPr>
              <a:t>，將該專門著作送交人事室查核並存檔；其因</a:t>
            </a:r>
            <a:r>
              <a:rPr lang="zh-TW" altLang="en-US" dirty="0">
                <a:solidFill>
                  <a:srgbClr val="FF0000"/>
                </a:solidFill>
                <a:latin typeface="標楷體" panose="03000509000000000000" pitchFamily="65" charset="-120"/>
                <a:ea typeface="標楷體" panose="03000509000000000000" pitchFamily="65" charset="-120"/>
              </a:rPr>
              <a:t>不可歸責於送審人之事由，而未能於一年內發表者</a:t>
            </a:r>
            <a:r>
              <a:rPr lang="zh-TW" altLang="en-US" dirty="0">
                <a:latin typeface="標楷體" panose="03000509000000000000" pitchFamily="65" charset="-120"/>
                <a:ea typeface="標楷體" panose="03000509000000000000" pitchFamily="65" charset="-120"/>
              </a:rPr>
              <a:t>，</a:t>
            </a:r>
            <a:r>
              <a:rPr lang="zh-TW" altLang="en-US" dirty="0">
                <a:solidFill>
                  <a:srgbClr val="FF0000"/>
                </a:solidFill>
                <a:latin typeface="標楷體" panose="03000509000000000000" pitchFamily="65" charset="-120"/>
                <a:ea typeface="標楷體" panose="03000509000000000000" pitchFamily="65" charset="-120"/>
              </a:rPr>
              <a:t>至多</a:t>
            </a:r>
            <a:r>
              <a:rPr lang="zh-TW" altLang="en-US" dirty="0">
                <a:latin typeface="標楷體" panose="03000509000000000000" pitchFamily="65" charset="-120"/>
                <a:ea typeface="標楷體" panose="03000509000000000000" pitchFamily="65" charset="-120"/>
              </a:rPr>
              <a:t>以該刊物出具接受</a:t>
            </a:r>
            <a:r>
              <a:rPr lang="zh-TW" altLang="en-US" dirty="0">
                <a:solidFill>
                  <a:srgbClr val="FF0000"/>
                </a:solidFill>
                <a:latin typeface="標楷體" panose="03000509000000000000" pitchFamily="65" charset="-120"/>
                <a:ea typeface="標楷體" panose="03000509000000000000" pitchFamily="65" charset="-120"/>
              </a:rPr>
              <a:t>證明之日起三年內</a:t>
            </a:r>
            <a:r>
              <a:rPr lang="zh-TW" altLang="en-US" dirty="0">
                <a:latin typeface="標楷體" panose="03000509000000000000" pitchFamily="65" charset="-120"/>
                <a:ea typeface="標楷體" panose="03000509000000000000" pitchFamily="65" charset="-120"/>
              </a:rPr>
              <a:t>為限。（第</a:t>
            </a:r>
            <a:r>
              <a:rPr lang="en-US" altLang="zh-TW" dirty="0">
                <a:latin typeface="標楷體" panose="03000509000000000000" pitchFamily="65" charset="-120"/>
                <a:ea typeface="標楷體" panose="03000509000000000000" pitchFamily="65" charset="-120"/>
              </a:rPr>
              <a:t>23</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項）</a:t>
            </a:r>
            <a:endParaRPr lang="en-US" altLang="zh-TW" dirty="0">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en-US" dirty="0">
                <a:latin typeface="標楷體" panose="03000509000000000000" pitchFamily="65" charset="-120"/>
                <a:ea typeface="標楷體" panose="03000509000000000000" pitchFamily="65" charset="-120"/>
              </a:rPr>
              <a:t>因可歸責於送審人</a:t>
            </a:r>
            <a:r>
              <a:rPr lang="zh-TW" altLang="en-US" dirty="0">
                <a:solidFill>
                  <a:srgbClr val="FF0000"/>
                </a:solidFill>
                <a:latin typeface="標楷體" panose="03000509000000000000" pitchFamily="65" charset="-120"/>
                <a:ea typeface="標楷體" panose="03000509000000000000" pitchFamily="65" charset="-120"/>
              </a:rPr>
              <a:t>未發表，或未於</a:t>
            </a:r>
            <a:r>
              <a:rPr lang="zh-TW" altLang="en-US" dirty="0">
                <a:latin typeface="標楷體" panose="03000509000000000000" pitchFamily="65" charset="-120"/>
                <a:ea typeface="標楷體" panose="03000509000000000000" pitchFamily="65" charset="-120"/>
              </a:rPr>
              <a:t>該刊物出具接受證明之日起</a:t>
            </a:r>
            <a:r>
              <a:rPr lang="zh-TW" altLang="en-US" dirty="0">
                <a:solidFill>
                  <a:srgbClr val="FF0000"/>
                </a:solidFill>
                <a:latin typeface="標楷體" panose="03000509000000000000" pitchFamily="65" charset="-120"/>
                <a:ea typeface="標楷體" panose="03000509000000000000" pitchFamily="65" charset="-120"/>
              </a:rPr>
              <a:t>三年內發表者</a:t>
            </a:r>
            <a:r>
              <a:rPr lang="zh-TW" altLang="en-US" dirty="0">
                <a:latin typeface="標楷體" panose="03000509000000000000" pitchFamily="65" charset="-120"/>
                <a:ea typeface="標楷體" panose="03000509000000000000" pitchFamily="65" charset="-120"/>
              </a:rPr>
              <a:t>，本校應駁回其申請，並報教育部；其教師資格尚在教育部審查者，應駁回其申請；其教師資格已審定合格發給教師證書，由教育部</a:t>
            </a:r>
            <a:r>
              <a:rPr lang="zh-TW" altLang="en-US" dirty="0">
                <a:solidFill>
                  <a:srgbClr val="FF0000"/>
                </a:solidFill>
                <a:latin typeface="標楷體" panose="03000509000000000000" pitchFamily="65" charset="-120"/>
                <a:ea typeface="標楷體" panose="03000509000000000000" pitchFamily="65" charset="-120"/>
              </a:rPr>
              <a:t>廢止其教師資格，並追繳或註銷</a:t>
            </a:r>
            <a:r>
              <a:rPr lang="zh-TW" altLang="en-US" dirty="0">
                <a:latin typeface="標楷體" panose="03000509000000000000" pitchFamily="65" charset="-120"/>
                <a:ea typeface="標楷體" panose="03000509000000000000" pitchFamily="65" charset="-120"/>
              </a:rPr>
              <a:t>該等級之教師證書。（第</a:t>
            </a:r>
            <a:r>
              <a:rPr lang="en-US" altLang="zh-TW" dirty="0">
                <a:latin typeface="標楷體" panose="03000509000000000000" pitchFamily="65" charset="-120"/>
                <a:ea typeface="標楷體" panose="03000509000000000000" pitchFamily="65" charset="-120"/>
              </a:rPr>
              <a:t>23</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項）</a:t>
            </a:r>
            <a:endParaRPr lang="en-US" altLang="zh-TW" dirty="0">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en-US" dirty="0">
                <a:latin typeface="標楷體" panose="03000509000000000000" pitchFamily="65" charset="-120"/>
                <a:ea typeface="標楷體" panose="03000509000000000000" pitchFamily="65" charset="-120"/>
              </a:rPr>
              <a:t>以</a:t>
            </a:r>
            <a:r>
              <a:rPr lang="zh-TW" altLang="en-US" dirty="0">
                <a:solidFill>
                  <a:srgbClr val="FF0000"/>
                </a:solidFill>
                <a:latin typeface="標楷體" panose="03000509000000000000" pitchFamily="65" charset="-120"/>
                <a:ea typeface="標楷體" panose="03000509000000000000" pitchFamily="65" charset="-120"/>
              </a:rPr>
              <a:t>作品、技術報告或成就證明送審合格者</a:t>
            </a:r>
            <a:r>
              <a:rPr lang="zh-TW" altLang="en-US" dirty="0">
                <a:latin typeface="標楷體" panose="03000509000000000000" pitchFamily="65" charset="-120"/>
                <a:ea typeface="標楷體" panose="03000509000000000000" pitchFamily="65" charset="-120"/>
              </a:rPr>
              <a:t>，</a:t>
            </a:r>
            <a:r>
              <a:rPr lang="zh-TW" altLang="en-US" dirty="0">
                <a:solidFill>
                  <a:srgbClr val="FF0000"/>
                </a:solidFill>
                <a:latin typeface="標楷體" panose="03000509000000000000" pitchFamily="65" charset="-120"/>
                <a:ea typeface="標楷體" panose="03000509000000000000" pitchFamily="65" charset="-120"/>
              </a:rPr>
              <a:t>應</a:t>
            </a:r>
            <a:r>
              <a:rPr lang="zh-TW" altLang="en-US" dirty="0">
                <a:latin typeface="標楷體" panose="03000509000000000000" pitchFamily="65" charset="-120"/>
                <a:ea typeface="標楷體" panose="03000509000000000000" pitchFamily="65" charset="-120"/>
              </a:rPr>
              <a:t>依專科以上學校教師資格審定辦法規定</a:t>
            </a:r>
            <a:r>
              <a:rPr lang="zh-TW" altLang="en-US" dirty="0">
                <a:solidFill>
                  <a:srgbClr val="FF0000"/>
                </a:solidFill>
                <a:latin typeface="標楷體" panose="03000509000000000000" pitchFamily="65" charset="-120"/>
                <a:ea typeface="標楷體" panose="03000509000000000000" pitchFamily="65" charset="-120"/>
              </a:rPr>
              <a:t>公開出版發行</a:t>
            </a:r>
            <a:r>
              <a:rPr lang="zh-TW" altLang="en-US" dirty="0">
                <a:latin typeface="標楷體" panose="03000509000000000000" pitchFamily="65" charset="-120"/>
                <a:ea typeface="標楷體" panose="03000509000000000000" pitchFamily="65" charset="-120"/>
              </a:rPr>
              <a:t>並送交人事室依前項規定辦理。但涉及</a:t>
            </a:r>
            <a:r>
              <a:rPr lang="zh-TW" altLang="en-US" dirty="0">
                <a:solidFill>
                  <a:srgbClr val="FF0000"/>
                </a:solidFill>
                <a:latin typeface="標楷體" panose="03000509000000000000" pitchFamily="65" charset="-120"/>
                <a:ea typeface="標楷體" panose="03000509000000000000" pitchFamily="65" charset="-120"/>
              </a:rPr>
              <a:t>機密、申請專利或依法不得公開</a:t>
            </a:r>
            <a:r>
              <a:rPr lang="zh-TW" altLang="en-US" dirty="0">
                <a:latin typeface="標楷體" panose="03000509000000000000" pitchFamily="65" charset="-120"/>
                <a:ea typeface="標楷體" panose="03000509000000000000" pitchFamily="65" charset="-120"/>
              </a:rPr>
              <a:t>，經</a:t>
            </a:r>
            <a:r>
              <a:rPr lang="zh-TW" altLang="en-US" dirty="0">
                <a:solidFill>
                  <a:srgbClr val="FF0000"/>
                </a:solidFill>
                <a:latin typeface="標楷體" panose="03000509000000000000" pitchFamily="65" charset="-120"/>
                <a:ea typeface="標楷體" panose="03000509000000000000" pitchFamily="65" charset="-120"/>
              </a:rPr>
              <a:t>系及院教評會</a:t>
            </a:r>
            <a:r>
              <a:rPr lang="zh-TW" altLang="en-US" dirty="0">
                <a:latin typeface="標楷體" panose="03000509000000000000" pitchFamily="65" charset="-120"/>
                <a:ea typeface="標楷體" panose="03000509000000000000" pitchFamily="65" charset="-120"/>
              </a:rPr>
              <a:t>認定者，</a:t>
            </a:r>
            <a:r>
              <a:rPr lang="zh-TW" altLang="en-US" dirty="0">
                <a:solidFill>
                  <a:srgbClr val="FF0000"/>
                </a:solidFill>
                <a:latin typeface="標楷體" panose="03000509000000000000" pitchFamily="65" charset="-120"/>
                <a:ea typeface="標楷體" panose="03000509000000000000" pitchFamily="65" charset="-120"/>
              </a:rPr>
              <a:t>得不予公開出版或於一定期間內不予公開出版</a:t>
            </a:r>
            <a:r>
              <a:rPr lang="zh-TW" altLang="en-US" dirty="0">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27</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項</a:t>
            </a:r>
            <a:r>
              <a:rPr lang="en-US" altLang="zh-TW" dirty="0">
                <a:latin typeface="標楷體" panose="03000509000000000000" pitchFamily="65" charset="-120"/>
                <a:ea typeface="標楷體" panose="03000509000000000000" pitchFamily="65" charset="-120"/>
              </a:rPr>
              <a:t>)</a:t>
            </a:r>
          </a:p>
          <a:p>
            <a:pPr>
              <a:buFont typeface="Wingdings" panose="05000000000000000000" pitchFamily="2" charset="2"/>
              <a:buChar char="l"/>
            </a:pPr>
            <a:r>
              <a:rPr lang="zh-TW" altLang="en-US" dirty="0">
                <a:latin typeface="標楷體" panose="03000509000000000000" pitchFamily="65" charset="-120"/>
                <a:ea typeface="標楷體" panose="03000509000000000000" pitchFamily="65" charset="-120"/>
              </a:rPr>
              <a:t>由送審人擇定</a:t>
            </a:r>
            <a:r>
              <a:rPr lang="zh-TW" altLang="en-US" dirty="0">
                <a:solidFill>
                  <a:srgbClr val="FF0000"/>
                </a:solidFill>
                <a:latin typeface="標楷體" panose="03000509000000000000" pitchFamily="65" charset="-120"/>
                <a:ea typeface="標楷體" panose="03000509000000000000" pitchFamily="65" charset="-120"/>
              </a:rPr>
              <a:t>至多五件</a:t>
            </a:r>
            <a:r>
              <a:rPr lang="zh-TW" altLang="en-US" dirty="0">
                <a:latin typeface="標楷體" panose="03000509000000000000" pitchFamily="65" charset="-120"/>
                <a:ea typeface="標楷體" panose="03000509000000000000" pitchFamily="65" charset="-120"/>
              </a:rPr>
              <a:t>，並自行擇一為代表作，其餘列為參考作；其屬</a:t>
            </a:r>
            <a:r>
              <a:rPr lang="zh-TW" altLang="en-US" dirty="0">
                <a:solidFill>
                  <a:srgbClr val="FF0000"/>
                </a:solidFill>
                <a:latin typeface="標楷體" panose="03000509000000000000" pitchFamily="65" charset="-120"/>
                <a:ea typeface="標楷體" panose="03000509000000000000" pitchFamily="65" charset="-120"/>
              </a:rPr>
              <a:t>系列之相關研究者，得合併為代表作；並應檢附系列代表作關聯性說明及受至多五件之限制</a:t>
            </a:r>
            <a:r>
              <a:rPr lang="zh-TW" altLang="en-US" dirty="0">
                <a:latin typeface="標楷體" panose="03000509000000000000" pitchFamily="65" charset="-120"/>
                <a:ea typeface="標楷體" panose="03000509000000000000" pitchFamily="65" charset="-120"/>
              </a:rPr>
              <a:t>；前經教師資格審定</a:t>
            </a:r>
            <a:r>
              <a:rPr lang="zh-TW" altLang="en-US" dirty="0">
                <a:solidFill>
                  <a:srgbClr val="FF0000"/>
                </a:solidFill>
                <a:highlight>
                  <a:srgbClr val="FFFF00"/>
                </a:highlight>
                <a:latin typeface="標楷體" panose="03000509000000000000" pitchFamily="65" charset="-120"/>
                <a:ea typeface="標楷體" panose="03000509000000000000" pitchFamily="65" charset="-120"/>
              </a:rPr>
              <a:t>不合格者，重新提出申請時，其送審著作應增加或更換一件以上</a:t>
            </a:r>
            <a:r>
              <a:rPr lang="zh-TW" altLang="en-US" dirty="0">
                <a:latin typeface="標楷體" panose="03000509000000000000" pitchFamily="65" charset="-120"/>
                <a:ea typeface="標楷體" panose="03000509000000000000" pitchFamily="65" charset="-120"/>
              </a:rPr>
              <a:t>，至多仍以五件為限。送審人自取得前一等級教師資格後，至本次申請升等期間，所有個人在專業或學術上之成果，得以清單方式呈現，作為送審之參考資料，無須檢附著作全文。</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21</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項第</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款</a:t>
            </a:r>
            <a:r>
              <a:rPr lang="en-US" altLang="zh-TW" dirty="0">
                <a:latin typeface="標楷體" panose="03000509000000000000" pitchFamily="65" charset="-120"/>
                <a:ea typeface="標楷體" panose="03000509000000000000" pitchFamily="65" charset="-120"/>
              </a:rPr>
              <a:t>)</a:t>
            </a:r>
          </a:p>
          <a:p>
            <a:pPr>
              <a:buFont typeface="Wingdings" panose="05000000000000000000" pitchFamily="2" charset="2"/>
              <a:buChar char="l"/>
            </a:pPr>
            <a:r>
              <a:rPr lang="zh-TW" altLang="en-US" dirty="0">
                <a:latin typeface="標楷體" panose="03000509000000000000" pitchFamily="65" charset="-120"/>
                <a:ea typeface="標楷體" panose="03000509000000000000" pitchFamily="65" charset="-120"/>
              </a:rPr>
              <a:t>為送審人取得前一等級教師資格後所公開出版或發表；</a:t>
            </a:r>
            <a:r>
              <a:rPr lang="zh-TW" altLang="en-US" dirty="0">
                <a:solidFill>
                  <a:srgbClr val="FF0000"/>
                </a:solidFill>
                <a:latin typeface="標楷體" panose="03000509000000000000" pitchFamily="65" charset="-120"/>
                <a:ea typeface="標楷體" panose="03000509000000000000" pitchFamily="65" charset="-120"/>
              </a:rPr>
              <a:t>送審人曾於境外擔任專任教師之年資，經採計為升等年資者，其送審專門著作、作品、成就證明或技術報告得予併計</a:t>
            </a:r>
            <a:r>
              <a:rPr lang="zh-TW" altLang="en-US" dirty="0">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21</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項第</a:t>
            </a:r>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款</a:t>
            </a:r>
            <a:endParaRPr lang="en-US"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6179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9C96F2D-8034-4F49-A494-EA93C5034E7E}"/>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申覆</a:t>
            </a:r>
          </a:p>
        </p:txBody>
      </p:sp>
      <p:sp>
        <p:nvSpPr>
          <p:cNvPr id="3" name="內容版面配置區 2">
            <a:extLst>
              <a:ext uri="{FF2B5EF4-FFF2-40B4-BE49-F238E27FC236}">
                <a16:creationId xmlns:a16="http://schemas.microsoft.com/office/drawing/2014/main" id="{C34D91A8-F606-4307-8677-9F1E3229E19B}"/>
              </a:ext>
            </a:extLst>
          </p:cNvPr>
          <p:cNvSpPr>
            <a:spLocks noGrp="1"/>
          </p:cNvSpPr>
          <p:nvPr>
            <p:ph idx="1"/>
          </p:nvPr>
        </p:nvSpPr>
        <p:spPr/>
        <p:txBody>
          <a:bodyPr/>
          <a:lstStyle/>
          <a:p>
            <a:pPr marL="266700" indent="-266700" algn="just">
              <a:spcAft>
                <a:spcPts val="0"/>
              </a:spcAft>
              <a:buFont typeface="Wingdings" panose="05000000000000000000" pitchFamily="2" charset="2"/>
              <a:buChar char="l"/>
            </a:pPr>
            <a:r>
              <a:rPr lang="zh-TW" altLang="zh-TW" sz="2800" kern="150" dirty="0">
                <a:latin typeface="標楷體" panose="03000509000000000000" pitchFamily="65" charset="-120"/>
                <a:ea typeface="標楷體" panose="03000509000000000000" pitchFamily="65" charset="-120"/>
                <a:cs typeface="Times New Roman" panose="02020603050405020304" pitchFamily="18" charset="0"/>
              </a:rPr>
              <a:t>院教評會審議結果認為申覆案成立時，</a:t>
            </a:r>
            <a:r>
              <a:rPr lang="zh-TW" altLang="zh-TW" sz="2800" u="sng" kern="150" dirty="0">
                <a:solidFill>
                  <a:srgbClr val="FF0000"/>
                </a:solidFill>
                <a:latin typeface="標楷體" panose="03000509000000000000" pitchFamily="65" charset="-120"/>
                <a:ea typeface="標楷體" panose="03000509000000000000" pitchFamily="65" charset="-120"/>
                <a:cs typeface="Times New Roman" panose="02020603050405020304" pitchFamily="18" charset="0"/>
              </a:rPr>
              <a:t>院教評會應敘明理由，並代系教評會決議，涉應辦行政事務，由系教評會主席執行，並依規定續行辦理</a:t>
            </a:r>
            <a:r>
              <a:rPr lang="zh-TW" altLang="zh-TW" sz="2800" kern="150" dirty="0">
                <a:latin typeface="標楷體" panose="03000509000000000000" pitchFamily="65" charset="-120"/>
                <a:ea typeface="標楷體" panose="03000509000000000000" pitchFamily="65" charset="-120"/>
                <a:cs typeface="Times New Roman" panose="02020603050405020304" pitchFamily="18" charset="0"/>
              </a:rPr>
              <a:t>。</a:t>
            </a:r>
            <a:endParaRPr lang="en-US" altLang="zh-TW" sz="2800" kern="150" dirty="0">
              <a:latin typeface="標楷體" panose="03000509000000000000" pitchFamily="65" charset="-120"/>
              <a:ea typeface="標楷體" panose="03000509000000000000" pitchFamily="65" charset="-120"/>
              <a:cs typeface="Times New Roman" panose="02020603050405020304" pitchFamily="18" charset="0"/>
            </a:endParaRPr>
          </a:p>
          <a:p>
            <a:pPr marL="266700" indent="-266700" algn="just">
              <a:spcAft>
                <a:spcPts val="0"/>
              </a:spcAft>
              <a:buFont typeface="Wingdings" panose="05000000000000000000" pitchFamily="2" charset="2"/>
              <a:buChar char="l"/>
            </a:pPr>
            <a:r>
              <a:rPr lang="zh-TW" altLang="en-US" sz="2800" kern="150" dirty="0">
                <a:latin typeface="標楷體" panose="03000509000000000000" pitchFamily="65" charset="-120"/>
                <a:ea typeface="標楷體" panose="03000509000000000000" pitchFamily="65" charset="-120"/>
                <a:cs typeface="Times New Roman" panose="02020603050405020304" pitchFamily="18" charset="0"/>
              </a:rPr>
              <a:t>同一事由已向本校教師申訴評議委員會提起申訴者，不得另提申覆，如申覆程序進行中另提申訴或其他救濟程序時，該申覆案應即停止審議。</a:t>
            </a:r>
            <a:endParaRPr lang="zh-TW" altLang="zh-TW" sz="2800" kern="150" dirty="0">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48023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30497F7-502C-4F33-A05E-E06A520AAA82}"/>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教育部近期修正教師聘任及資格審查法規</a:t>
            </a:r>
          </a:p>
        </p:txBody>
      </p:sp>
      <p:sp>
        <p:nvSpPr>
          <p:cNvPr id="3" name="內容版面配置區 2">
            <a:extLst>
              <a:ext uri="{FF2B5EF4-FFF2-40B4-BE49-F238E27FC236}">
                <a16:creationId xmlns:a16="http://schemas.microsoft.com/office/drawing/2014/main" id="{7BB48794-4E74-4E5D-9358-A185271A7A56}"/>
              </a:ext>
            </a:extLst>
          </p:cNvPr>
          <p:cNvSpPr>
            <a:spLocks noGrp="1"/>
          </p:cNvSpPr>
          <p:nvPr>
            <p:ph idx="1"/>
          </p:nvPr>
        </p:nvSpPr>
        <p:spPr>
          <a:xfrm>
            <a:off x="838199" y="1825625"/>
            <a:ext cx="10695317" cy="4351338"/>
          </a:xfrm>
        </p:spPr>
        <p:txBody>
          <a:bodyPr>
            <a:normAutofit/>
          </a:bodyPr>
          <a:lstStyle/>
          <a:p>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「專科以上學校教師資格審查意見表甲、乙表」</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(111/11/4)</a:t>
            </a:r>
          </a:p>
          <a:p>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「專科以上學校教師資格審定辦法」</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(111/8/17)</a:t>
            </a:r>
          </a:p>
          <a:p>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「國立大學校務基金進用研究人員及工作人員實施原則」</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(111/7/11)</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「專科以上學校進用編制外專任教學人員實施原則」</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(111/5/23)</a:t>
            </a:r>
          </a:p>
          <a:p>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「專科以上學校教師違反送審教師資格規定處理原則」</a:t>
            </a:r>
            <a:r>
              <a:rPr lang="en-US" altLang="zh-TW" sz="2800" dirty="0">
                <a:latin typeface="Times New Roman" panose="02020603050405020304" pitchFamily="18" charset="0"/>
                <a:ea typeface="標楷體" panose="03000509000000000000" pitchFamily="65" charset="-120"/>
                <a:cs typeface="Times New Roman" panose="02020603050405020304" pitchFamily="18" charset="0"/>
              </a:rPr>
              <a:t>(110/8/25)</a:t>
            </a:r>
          </a:p>
        </p:txBody>
      </p:sp>
    </p:spTree>
    <p:extLst>
      <p:ext uri="{BB962C8B-B14F-4D97-AF65-F5344CB8AC3E}">
        <p14:creationId xmlns:p14="http://schemas.microsoft.com/office/powerpoint/2010/main" val="208226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3085E3-0B05-455F-ACBC-55A66DA5EC7B}"/>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其他校級修正重點</a:t>
            </a:r>
          </a:p>
        </p:txBody>
      </p:sp>
      <p:sp>
        <p:nvSpPr>
          <p:cNvPr id="3" name="內容版面配置區 2">
            <a:extLst>
              <a:ext uri="{FF2B5EF4-FFF2-40B4-BE49-F238E27FC236}">
                <a16:creationId xmlns:a16="http://schemas.microsoft.com/office/drawing/2014/main" id="{783C73A6-F7D5-4854-B024-16EFFDBB430E}"/>
              </a:ext>
            </a:extLst>
          </p:cNvPr>
          <p:cNvSpPr>
            <a:spLocks noGrp="1"/>
          </p:cNvSpPr>
          <p:nvPr>
            <p:ph idx="1"/>
          </p:nvPr>
        </p:nvSpPr>
        <p:spPr/>
        <p:txBody>
          <a:bodyPr/>
          <a:lstStyle/>
          <a:p>
            <a:pPr>
              <a:buFont typeface="Wingdings" panose="05000000000000000000" pitchFamily="2" charset="2"/>
              <a:buChar char="ü"/>
            </a:pPr>
            <a:r>
              <a:rPr lang="zh-TW" altLang="en-US" sz="3200" dirty="0">
                <a:latin typeface="標楷體" panose="03000509000000000000" pitchFamily="65" charset="-120"/>
                <a:ea typeface="標楷體" panose="03000509000000000000" pitchFamily="65" charset="-120"/>
              </a:rPr>
              <a:t>教師限期升等放寬（第</a:t>
            </a:r>
            <a:r>
              <a:rPr lang="en-US" altLang="zh-TW" sz="3200" dirty="0">
                <a:latin typeface="標楷體" panose="03000509000000000000" pitchFamily="65" charset="-120"/>
                <a:ea typeface="標楷體" panose="03000509000000000000" pitchFamily="65" charset="-120"/>
              </a:rPr>
              <a:t>5</a:t>
            </a:r>
            <a:r>
              <a:rPr lang="zh-TW" altLang="en-US" sz="3200" dirty="0">
                <a:latin typeface="標楷體" panose="03000509000000000000" pitchFamily="65" charset="-120"/>
                <a:ea typeface="標楷體" panose="03000509000000000000" pitchFamily="65" charset="-120"/>
              </a:rPr>
              <a:t>條）</a:t>
            </a:r>
            <a:endParaRPr lang="en-US" altLang="zh-TW" sz="3200" dirty="0">
              <a:latin typeface="標楷體" panose="03000509000000000000" pitchFamily="65" charset="-120"/>
              <a:ea typeface="標楷體" panose="03000509000000000000" pitchFamily="65" charset="-120"/>
            </a:endParaRPr>
          </a:p>
          <a:p>
            <a:pPr marL="0" indent="0">
              <a:buNone/>
            </a:pPr>
            <a:r>
              <a:rPr lang="zh-TW" altLang="en-US" sz="3200" dirty="0">
                <a:latin typeface="標楷體" panose="03000509000000000000" pitchFamily="65" charset="-120"/>
                <a:ea typeface="標楷體" panose="03000509000000000000" pitchFamily="65" charset="-120"/>
              </a:rPr>
              <a:t>    注意</a:t>
            </a:r>
            <a:r>
              <a:rPr lang="zh-TW" altLang="en-US" sz="3200" dirty="0">
                <a:solidFill>
                  <a:srgbClr val="FF0000"/>
                </a:solidFill>
                <a:latin typeface="標楷體" panose="03000509000000000000" pitchFamily="65" charset="-120"/>
                <a:ea typeface="標楷體" panose="03000509000000000000" pitchFamily="65" charset="-120"/>
              </a:rPr>
              <a:t>系教評會</a:t>
            </a:r>
            <a:r>
              <a:rPr lang="zh-TW" altLang="en-US" sz="3200" dirty="0">
                <a:latin typeface="標楷體" panose="03000509000000000000" pitchFamily="65" charset="-120"/>
                <a:ea typeface="標楷體" panose="03000509000000000000" pitchFamily="65" charset="-120"/>
              </a:rPr>
              <a:t>作業時程，提醒教師申請展延</a:t>
            </a:r>
            <a:endParaRPr lang="en-US" altLang="zh-TW" sz="3200" dirty="0">
              <a:latin typeface="標楷體" panose="03000509000000000000" pitchFamily="65" charset="-120"/>
              <a:ea typeface="標楷體" panose="03000509000000000000" pitchFamily="65" charset="-120"/>
            </a:endParaRPr>
          </a:p>
          <a:p>
            <a:pPr>
              <a:buFont typeface="Wingdings" panose="05000000000000000000" pitchFamily="2" charset="2"/>
              <a:buChar char="ü"/>
            </a:pPr>
            <a:r>
              <a:rPr lang="zh-TW" altLang="en-US" sz="3200" dirty="0">
                <a:latin typeface="標楷體" panose="03000509000000000000" pitchFamily="65" charset="-120"/>
                <a:ea typeface="標楷體" panose="03000509000000000000" pitchFamily="65" charset="-120"/>
              </a:rPr>
              <a:t>不得申請升等情形（第</a:t>
            </a:r>
            <a:r>
              <a:rPr lang="en-US" altLang="zh-TW" sz="3200" dirty="0">
                <a:latin typeface="標楷體" panose="03000509000000000000" pitchFamily="65" charset="-120"/>
                <a:ea typeface="標楷體" panose="03000509000000000000" pitchFamily="65" charset="-120"/>
              </a:rPr>
              <a:t>14</a:t>
            </a:r>
            <a:r>
              <a:rPr lang="zh-TW" altLang="en-US" sz="3200" dirty="0">
                <a:latin typeface="標楷體" panose="03000509000000000000" pitchFamily="65" charset="-120"/>
                <a:ea typeface="標楷體" panose="03000509000000000000" pitchFamily="65" charset="-120"/>
              </a:rPr>
              <a:t>條）</a:t>
            </a:r>
            <a:endParaRPr lang="en-US" altLang="zh-TW" sz="3200" dirty="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41542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BE57AF-48E5-4669-B76C-65D925DBBABB}"/>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感謝聆聽</a:t>
            </a:r>
          </a:p>
        </p:txBody>
      </p:sp>
      <p:sp>
        <p:nvSpPr>
          <p:cNvPr id="3" name="內容版面配置區 2">
            <a:extLst>
              <a:ext uri="{FF2B5EF4-FFF2-40B4-BE49-F238E27FC236}">
                <a16:creationId xmlns:a16="http://schemas.microsoft.com/office/drawing/2014/main" id="{B90A7582-6298-4D80-B640-AD9CD718AEAF}"/>
              </a:ext>
            </a:extLst>
          </p:cNvPr>
          <p:cNvSpPr>
            <a:spLocks noGrp="1"/>
          </p:cNvSpPr>
          <p:nvPr>
            <p:ph idx="1"/>
          </p:nvPr>
        </p:nvSpPr>
        <p:spPr/>
        <p:txBody>
          <a:bodyPr/>
          <a:lstStyle/>
          <a:p>
            <a:r>
              <a:rPr lang="en-US" altLang="zh-TW" dirty="0"/>
              <a:t>QA</a:t>
            </a:r>
            <a:endParaRPr lang="zh-TW" altLang="en-US" dirty="0"/>
          </a:p>
        </p:txBody>
      </p:sp>
    </p:spTree>
    <p:extLst>
      <p:ext uri="{BB962C8B-B14F-4D97-AF65-F5344CB8AC3E}">
        <p14:creationId xmlns:p14="http://schemas.microsoft.com/office/powerpoint/2010/main" val="342962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3A7537-772F-44DA-BDC6-6DF5F9EAE790}"/>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本校近期配合修訂法規</a:t>
            </a:r>
          </a:p>
        </p:txBody>
      </p:sp>
      <p:sp>
        <p:nvSpPr>
          <p:cNvPr id="3" name="內容版面配置區 2">
            <a:extLst>
              <a:ext uri="{FF2B5EF4-FFF2-40B4-BE49-F238E27FC236}">
                <a16:creationId xmlns:a16="http://schemas.microsoft.com/office/drawing/2014/main" id="{811FE19B-F306-49C2-97A1-347BDC481EBD}"/>
              </a:ext>
            </a:extLst>
          </p:cNvPr>
          <p:cNvSpPr>
            <a:spLocks noGrp="1"/>
          </p:cNvSpPr>
          <p:nvPr>
            <p:ph idx="1"/>
          </p:nvPr>
        </p:nvSpPr>
        <p:spPr/>
        <p:txBody>
          <a:bodyPr/>
          <a:lstStyle/>
          <a:p>
            <a:r>
              <a:rPr lang="zh-TW" altLang="en-US" sz="2800" dirty="0">
                <a:latin typeface="標楷體" panose="03000509000000000000" pitchFamily="65" charset="-120"/>
                <a:ea typeface="標楷體" panose="03000509000000000000" pitchFamily="65" charset="-120"/>
              </a:rPr>
              <a:t>本校教師評審委員會設置辦法</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修正</a:t>
            </a:r>
            <a:r>
              <a:rPr lang="en-US" altLang="zh-TW" sz="2800" dirty="0">
                <a:latin typeface="標楷體" panose="03000509000000000000" pitchFamily="65" charset="-120"/>
                <a:ea typeface="標楷體" panose="03000509000000000000" pitchFamily="65" charset="-120"/>
              </a:rPr>
              <a:t>)</a:t>
            </a:r>
          </a:p>
          <a:p>
            <a:r>
              <a:rPr lang="zh-TW" altLang="en-US" sz="2800" dirty="0">
                <a:latin typeface="標楷體" panose="03000509000000000000" pitchFamily="65" charset="-120"/>
                <a:ea typeface="標楷體" panose="03000509000000000000" pitchFamily="65" charset="-120"/>
              </a:rPr>
              <a:t>本校教師聘任及升等評審辦法</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修正</a:t>
            </a:r>
            <a:r>
              <a:rPr lang="en-US" altLang="zh-TW" sz="2800" dirty="0">
                <a:latin typeface="標楷體" panose="03000509000000000000" pitchFamily="65" charset="-120"/>
                <a:ea typeface="標楷體" panose="03000509000000000000" pitchFamily="65" charset="-120"/>
              </a:rPr>
              <a:t>)</a:t>
            </a:r>
          </a:p>
          <a:p>
            <a:r>
              <a:rPr lang="zh-TW" altLang="en-US" sz="2800" dirty="0">
                <a:latin typeface="標楷體" panose="03000509000000000000" pitchFamily="65" charset="-120"/>
                <a:ea typeface="標楷體" panose="03000509000000000000" pitchFamily="65" charset="-120"/>
              </a:rPr>
              <a:t>本校教師違反送審教師資格規定處理辦法</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修正</a:t>
            </a:r>
            <a:r>
              <a:rPr lang="en-US" altLang="zh-TW" sz="2800" dirty="0">
                <a:latin typeface="標楷體" panose="03000509000000000000" pitchFamily="65" charset="-120"/>
                <a:ea typeface="標楷體" panose="03000509000000000000" pitchFamily="65" charset="-120"/>
              </a:rPr>
              <a:t>)</a:t>
            </a:r>
          </a:p>
          <a:p>
            <a:r>
              <a:rPr lang="zh-TW" altLang="en-US" sz="2800" dirty="0">
                <a:latin typeface="標楷體" panose="03000509000000000000" pitchFamily="65" charset="-120"/>
                <a:ea typeface="標楷體" panose="03000509000000000000" pitchFamily="65" charset="-120"/>
              </a:rPr>
              <a:t>本校進用專案研究人員實施要點</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新訂</a:t>
            </a:r>
            <a:r>
              <a:rPr lang="en-US" altLang="zh-TW" sz="2800" dirty="0">
                <a:latin typeface="標楷體" panose="03000509000000000000" pitchFamily="65" charset="-120"/>
                <a:ea typeface="標楷體" panose="03000509000000000000" pitchFamily="65" charset="-120"/>
              </a:rPr>
              <a:t>)</a:t>
            </a:r>
          </a:p>
          <a:p>
            <a:endParaRPr lang="en-US" altLang="zh-TW" sz="2800" dirty="0">
              <a:latin typeface="標楷體" panose="03000509000000000000" pitchFamily="65" charset="-120"/>
              <a:ea typeface="標楷體" panose="03000509000000000000" pitchFamily="65" charset="-120"/>
            </a:endParaRPr>
          </a:p>
          <a:p>
            <a:pPr marL="0" indent="0">
              <a:buNone/>
            </a:pPr>
            <a:r>
              <a:rPr lang="zh-TW" altLang="en-US" sz="2800" dirty="0">
                <a:latin typeface="標楷體" panose="03000509000000000000" pitchFamily="65" charset="-120"/>
                <a:ea typeface="標楷體" panose="03000509000000000000" pitchFamily="65" charset="-120"/>
              </a:rPr>
              <a:t>（均已上網更新）</a:t>
            </a:r>
            <a:endParaRPr lang="en-US" altLang="zh-TW" sz="2800" dirty="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44294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1F83AED-09F8-42F8-A8EB-6D4347777692}"/>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教師聘任及資格審查用表單更新</a:t>
            </a:r>
          </a:p>
        </p:txBody>
      </p:sp>
      <p:sp>
        <p:nvSpPr>
          <p:cNvPr id="3" name="內容版面配置區 2">
            <a:extLst>
              <a:ext uri="{FF2B5EF4-FFF2-40B4-BE49-F238E27FC236}">
                <a16:creationId xmlns:a16="http://schemas.microsoft.com/office/drawing/2014/main" id="{9845CE64-AC9C-42E0-92FA-88EB8CC2B8C6}"/>
              </a:ext>
            </a:extLst>
          </p:cNvPr>
          <p:cNvSpPr>
            <a:spLocks noGrp="1"/>
          </p:cNvSpPr>
          <p:nvPr>
            <p:ph idx="1"/>
          </p:nvPr>
        </p:nvSpPr>
        <p:spPr>
          <a:xfrm>
            <a:off x="94892" y="1825625"/>
            <a:ext cx="6892504" cy="3384730"/>
          </a:xfrm>
        </p:spPr>
        <p:txBody>
          <a:bodyPr vert="horz" lIns="91440" tIns="45720" rIns="91440" bIns="45720" rtlCol="0">
            <a:normAutofit/>
          </a:bodyPr>
          <a:lstStyle/>
          <a:p>
            <a:pPr marL="0" indent="0">
              <a:buNone/>
            </a:pPr>
            <a:r>
              <a:rPr lang="zh-TW" altLang="en-US" sz="2400" dirty="0">
                <a:latin typeface="標楷體" panose="03000509000000000000" pitchFamily="65" charset="-120"/>
                <a:ea typeface="標楷體" panose="03000509000000000000" pitchFamily="65" charset="-120"/>
              </a:rPr>
              <a:t>已上網更新</a:t>
            </a:r>
            <a:r>
              <a:rPr lang="en-US" altLang="zh-TW" sz="2400" dirty="0">
                <a:latin typeface="標楷體" panose="03000509000000000000" pitchFamily="65" charset="-120"/>
                <a:ea typeface="標楷體" panose="03000509000000000000" pitchFamily="65" charset="-120"/>
              </a:rPr>
              <a:t>:</a:t>
            </a:r>
          </a:p>
          <a:p>
            <a:r>
              <a:rPr lang="zh-TW" altLang="en-US" sz="2400" dirty="0">
                <a:latin typeface="標楷體" panose="03000509000000000000" pitchFamily="65" charset="-120"/>
                <a:ea typeface="標楷體" panose="03000509000000000000" pitchFamily="65" charset="-120"/>
              </a:rPr>
              <a:t>本校各院新聘教師送校教評會審查應繳證件清單</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本校教師升等申請表</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本校各院升等教師送校教評會審查應繳證件清單</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本校各類別教師資格審查意見</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甲乙表</a:t>
            </a:r>
            <a:r>
              <a:rPr lang="en-US" altLang="zh-TW" sz="2400" dirty="0">
                <a:latin typeface="標楷體" panose="03000509000000000000" pitchFamily="65" charset="-120"/>
                <a:ea typeface="標楷體" panose="03000509000000000000" pitchFamily="65" charset="-120"/>
              </a:rPr>
              <a:t>)</a:t>
            </a:r>
          </a:p>
          <a:p>
            <a:r>
              <a:rPr lang="zh-TW" altLang="en-US" sz="2400" dirty="0">
                <a:latin typeface="標楷體" panose="03000509000000000000" pitchFamily="65" charset="-120"/>
                <a:ea typeface="標楷體" panose="03000509000000000000" pitchFamily="65" charset="-120"/>
              </a:rPr>
              <a:t>教師資格審查代表作合著人證明</a:t>
            </a:r>
            <a:endParaRPr lang="en-US" altLang="zh-TW" sz="2400" dirty="0">
              <a:latin typeface="標楷體" panose="03000509000000000000" pitchFamily="65" charset="-120"/>
              <a:ea typeface="標楷體" panose="03000509000000000000" pitchFamily="65" charset="-120"/>
            </a:endParaRPr>
          </a:p>
        </p:txBody>
      </p:sp>
      <p:sp>
        <p:nvSpPr>
          <p:cNvPr id="4" name="內容版面配置區 2">
            <a:extLst>
              <a:ext uri="{FF2B5EF4-FFF2-40B4-BE49-F238E27FC236}">
                <a16:creationId xmlns:a16="http://schemas.microsoft.com/office/drawing/2014/main" id="{600CD7A0-837C-4B5D-A841-F3382174A164}"/>
              </a:ext>
            </a:extLst>
          </p:cNvPr>
          <p:cNvSpPr txBox="1">
            <a:spLocks/>
          </p:cNvSpPr>
          <p:nvPr/>
        </p:nvSpPr>
        <p:spPr>
          <a:xfrm>
            <a:off x="6832119" y="1898949"/>
            <a:ext cx="5264989" cy="41999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TW" altLang="en-US" sz="2400" dirty="0">
                <a:latin typeface="標楷體" panose="03000509000000000000" pitchFamily="65" charset="-120"/>
                <a:ea typeface="標楷體" panose="03000509000000000000" pitchFamily="65" charset="-120"/>
              </a:rPr>
              <a:t>新增表單：</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本校教師經舉發現違反送審教師資格規定及學術成果舞弊案件形式要件審查表</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新增</a:t>
            </a:r>
            <a:r>
              <a:rPr lang="en-US" altLang="zh-TW" sz="2400" dirty="0">
                <a:latin typeface="標楷體" panose="03000509000000000000" pitchFamily="65" charset="-120"/>
                <a:ea typeface="標楷體" panose="03000509000000000000" pitchFamily="65" charset="-120"/>
              </a:rPr>
              <a:t>)</a:t>
            </a:r>
          </a:p>
          <a:p>
            <a:r>
              <a:rPr lang="zh-TW" altLang="en-US" sz="2400" dirty="0">
                <a:latin typeface="標楷體" panose="03000509000000000000" pitchFamily="65" charset="-120"/>
                <a:ea typeface="標楷體" panose="03000509000000000000" pitchFamily="65" charset="-120"/>
              </a:rPr>
              <a:t>本校疑涉違反送審教師資格規定及學術倫理案件審查意見表</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新增</a:t>
            </a:r>
            <a:r>
              <a:rPr lang="en-US" altLang="zh-TW" sz="2400" dirty="0">
                <a:latin typeface="標楷體" panose="03000509000000000000" pitchFamily="65" charset="-120"/>
                <a:ea typeface="標楷體" panose="03000509000000000000" pitchFamily="65" charset="-120"/>
              </a:rPr>
              <a:t>)</a:t>
            </a:r>
          </a:p>
          <a:p>
            <a:r>
              <a:rPr lang="zh-TW" altLang="en-US" sz="2400" dirty="0">
                <a:latin typeface="標楷體" panose="03000509000000000000" pitchFamily="65" charset="-120"/>
                <a:ea typeface="標楷體" panose="03000509000000000000" pitchFamily="65" charset="-120"/>
              </a:rPr>
              <a:t>本校延聘專案研究人員申請表</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新增</a:t>
            </a:r>
            <a:r>
              <a:rPr lang="en-US" altLang="zh-TW" sz="2400" dirty="0">
                <a:latin typeface="標楷體" panose="03000509000000000000" pitchFamily="65" charset="-120"/>
                <a:ea typeface="標楷體" panose="03000509000000000000" pitchFamily="65" charset="-120"/>
              </a:rPr>
              <a:t>)</a:t>
            </a:r>
          </a:p>
          <a:p>
            <a:r>
              <a:rPr lang="zh-TW" altLang="en-US" sz="2400" dirty="0">
                <a:latin typeface="標楷體" panose="03000509000000000000" pitchFamily="65" charset="-120"/>
                <a:ea typeface="標楷體" panose="03000509000000000000" pitchFamily="65" charset="-120"/>
              </a:rPr>
              <a:t>本校專案研究人員聘任表</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新增</a:t>
            </a:r>
            <a:r>
              <a:rPr lang="en-US" altLang="zh-TW" sz="2400" dirty="0">
                <a:latin typeface="標楷體" panose="03000509000000000000" pitchFamily="65" charset="-120"/>
                <a:ea typeface="標楷體" panose="03000509000000000000" pitchFamily="65" charset="-120"/>
              </a:rPr>
              <a:t>)</a:t>
            </a:r>
          </a:p>
          <a:p>
            <a:r>
              <a:rPr lang="zh-TW" altLang="en-US" sz="2400" dirty="0">
                <a:latin typeface="標楷體" panose="03000509000000000000" pitchFamily="65" charset="-120"/>
                <a:ea typeface="標楷體" panose="03000509000000000000" pitchFamily="65" charset="-120"/>
              </a:rPr>
              <a:t>本校專案研究人員契約書</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新增</a:t>
            </a:r>
            <a:r>
              <a:rPr lang="en-US" altLang="zh-TW" sz="2400" dirty="0">
                <a:latin typeface="標楷體" panose="03000509000000000000" pitchFamily="65" charset="-120"/>
                <a:ea typeface="標楷體" panose="03000509000000000000" pitchFamily="65" charset="-120"/>
              </a:rPr>
              <a:t>)</a:t>
            </a:r>
          </a:p>
        </p:txBody>
      </p:sp>
      <p:sp>
        <p:nvSpPr>
          <p:cNvPr id="5" name="矩形 4">
            <a:extLst>
              <a:ext uri="{FF2B5EF4-FFF2-40B4-BE49-F238E27FC236}">
                <a16:creationId xmlns:a16="http://schemas.microsoft.com/office/drawing/2014/main" id="{C2D22672-453A-45AB-B868-E1EF20421B88}"/>
              </a:ext>
            </a:extLst>
          </p:cNvPr>
          <p:cNvSpPr/>
          <p:nvPr/>
        </p:nvSpPr>
        <p:spPr>
          <a:xfrm>
            <a:off x="232293" y="4918661"/>
            <a:ext cx="3416680" cy="461665"/>
          </a:xfrm>
          <a:prstGeom prst="rect">
            <a:avLst/>
          </a:prstGeom>
        </p:spPr>
        <p:txBody>
          <a:bodyPr wrap="square">
            <a:spAutoFit/>
          </a:bodyPr>
          <a:lstStyle/>
          <a:p>
            <a:r>
              <a:rPr lang="zh-TW" altLang="en-US" sz="2400" dirty="0">
                <a:solidFill>
                  <a:srgbClr val="FF0000"/>
                </a:solidFill>
                <a:highlight>
                  <a:srgbClr val="FFFF00"/>
                </a:highlight>
                <a:latin typeface="標楷體" panose="03000509000000000000" pitchFamily="65" charset="-120"/>
                <a:ea typeface="標楷體" panose="03000509000000000000" pitchFamily="65" charset="-120"/>
              </a:rPr>
              <a:t>（以上請勿使用舊表格）</a:t>
            </a:r>
            <a:endParaRPr lang="en-US" altLang="zh-TW" sz="2400" dirty="0">
              <a:solidFill>
                <a:srgbClr val="FF0000"/>
              </a:solidFill>
              <a:highlight>
                <a:srgbClr val="FFFF00"/>
              </a:highligh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78182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FD050AD-1B04-456F-A736-6BC296D75C37}"/>
              </a:ext>
            </a:extLst>
          </p:cNvPr>
          <p:cNvSpPr>
            <a:spLocks noGrp="1"/>
          </p:cNvSpPr>
          <p:nvPr>
            <p:ph type="title"/>
          </p:nvPr>
        </p:nvSpPr>
        <p:spPr/>
        <p:txBody>
          <a:bodyPr>
            <a:normAutofit/>
          </a:bodyPr>
          <a:lstStyle/>
          <a:p>
            <a:r>
              <a:rPr lang="zh-TW" altLang="en-US" sz="4400" dirty="0">
                <a:latin typeface="標楷體" panose="03000509000000000000" pitchFamily="65" charset="-120"/>
                <a:ea typeface="標楷體" panose="03000509000000000000" pitchFamily="65" charset="-120"/>
              </a:rPr>
              <a:t>各教學單位應訂定之教師聘任升等法規</a:t>
            </a:r>
          </a:p>
        </p:txBody>
      </p:sp>
      <p:sp>
        <p:nvSpPr>
          <p:cNvPr id="3" name="內容版面配置區 2">
            <a:extLst>
              <a:ext uri="{FF2B5EF4-FFF2-40B4-BE49-F238E27FC236}">
                <a16:creationId xmlns:a16="http://schemas.microsoft.com/office/drawing/2014/main" id="{262DF39C-C0AA-45CC-AFD0-6806EF04093C}"/>
              </a:ext>
            </a:extLst>
          </p:cNvPr>
          <p:cNvSpPr>
            <a:spLocks noGrp="1"/>
          </p:cNvSpPr>
          <p:nvPr>
            <p:ph idx="1"/>
          </p:nvPr>
        </p:nvSpPr>
        <p:spPr/>
        <p:txBody>
          <a:bodyPr>
            <a:normAutofit/>
          </a:bodyPr>
          <a:lstStyle/>
          <a:p>
            <a:pPr>
              <a:buFont typeface="Wingdings" panose="05000000000000000000" pitchFamily="2" charset="2"/>
              <a:buChar char="p"/>
            </a:pPr>
            <a:r>
              <a:rPr lang="zh-TW" altLang="en-US" sz="2800" dirty="0">
                <a:latin typeface="標楷體" panose="03000509000000000000" pitchFamily="65" charset="-120"/>
                <a:ea typeface="標楷體" panose="03000509000000000000" pitchFamily="65" charset="-120"/>
              </a:rPr>
              <a:t>教師評審委員會設置辦法</a:t>
            </a:r>
            <a:endParaRPr lang="en-US" altLang="zh-TW" sz="2800" dirty="0">
              <a:latin typeface="標楷體" panose="03000509000000000000" pitchFamily="65" charset="-120"/>
              <a:ea typeface="標楷體" panose="03000509000000000000" pitchFamily="65" charset="-120"/>
            </a:endParaRPr>
          </a:p>
          <a:p>
            <a:pPr marL="0" indent="0">
              <a:buNone/>
            </a:pPr>
            <a:r>
              <a:rPr lang="zh-TW" altLang="en-US" sz="2800" dirty="0">
                <a:latin typeface="標楷體" panose="03000509000000000000" pitchFamily="65" charset="-120"/>
                <a:ea typeface="標楷體" panose="03000509000000000000" pitchFamily="65" charset="-120"/>
              </a:rPr>
              <a:t>   </a:t>
            </a:r>
            <a:endParaRPr lang="en-US" altLang="zh-TW" sz="28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800" dirty="0">
                <a:latin typeface="標楷體" panose="03000509000000000000" pitchFamily="65" charset="-120"/>
                <a:ea typeface="標楷體" panose="03000509000000000000" pitchFamily="65" charset="-120"/>
              </a:rPr>
              <a:t>教師聘任與升等評審辦法</a:t>
            </a:r>
            <a:endParaRPr lang="en-US" altLang="zh-TW" sz="2800" dirty="0">
              <a:latin typeface="標楷體" panose="03000509000000000000" pitchFamily="65" charset="-120"/>
              <a:ea typeface="標楷體" panose="03000509000000000000" pitchFamily="65" charset="-120"/>
            </a:endParaRPr>
          </a:p>
          <a:p>
            <a:pPr marL="0" indent="0">
              <a:buNone/>
            </a:pPr>
            <a:endParaRPr lang="en-US" altLang="zh-TW" sz="28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800" dirty="0">
                <a:latin typeface="標楷體" panose="03000509000000000000" pitchFamily="65" charset="-120"/>
                <a:ea typeface="標楷體" panose="03000509000000000000" pitchFamily="65" charset="-120"/>
              </a:rPr>
              <a:t>教師升等送審著作外審作業要點</a:t>
            </a:r>
            <a:endParaRPr lang="en-US" altLang="zh-TW" sz="2800" dirty="0">
              <a:latin typeface="標楷體" panose="03000509000000000000" pitchFamily="65" charset="-120"/>
              <a:ea typeface="標楷體" panose="03000509000000000000" pitchFamily="65" charset="-120"/>
            </a:endParaRPr>
          </a:p>
          <a:p>
            <a:endParaRPr lang="en-US" altLang="zh-TW" sz="2800" dirty="0">
              <a:latin typeface="標楷體" panose="03000509000000000000" pitchFamily="65" charset="-120"/>
              <a:ea typeface="標楷體" panose="03000509000000000000" pitchFamily="65" charset="-120"/>
            </a:endParaRPr>
          </a:p>
          <a:p>
            <a:r>
              <a:rPr lang="zh-TW" altLang="en-US" dirty="0">
                <a:solidFill>
                  <a:srgbClr val="FF0000"/>
                </a:solidFill>
                <a:highlight>
                  <a:srgbClr val="FFFF00"/>
                </a:highlight>
                <a:latin typeface="標楷體" panose="03000509000000000000" pitchFamily="65" charset="-120"/>
                <a:ea typeface="標楷體" panose="03000509000000000000" pitchFamily="65" charset="-120"/>
              </a:rPr>
              <a:t>已訂定完成者，請上傳本校各單位法規及表單資料庫系統，本次修訂完成後亦請更新。</a:t>
            </a:r>
          </a:p>
        </p:txBody>
      </p:sp>
    </p:spTree>
    <p:extLst>
      <p:ext uri="{BB962C8B-B14F-4D97-AF65-F5344CB8AC3E}">
        <p14:creationId xmlns:p14="http://schemas.microsoft.com/office/powerpoint/2010/main" val="91931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37BEE20-D2AE-467E-812A-DE4572BE6450}"/>
              </a:ext>
            </a:extLst>
          </p:cNvPr>
          <p:cNvSpPr>
            <a:spLocks noGrp="1"/>
          </p:cNvSpPr>
          <p:nvPr>
            <p:ph type="title"/>
          </p:nvPr>
        </p:nvSpPr>
        <p:spPr/>
        <p:txBody>
          <a:bodyPr>
            <a:normAutofit/>
          </a:bodyPr>
          <a:lstStyle/>
          <a:p>
            <a:r>
              <a:rPr lang="zh-TW" altLang="en-US" sz="4400" dirty="0">
                <a:latin typeface="標楷體" panose="03000509000000000000" pitchFamily="65" charset="-120"/>
                <a:ea typeface="標楷體" panose="03000509000000000000" pitchFamily="65" charset="-120"/>
              </a:rPr>
              <a:t>各教學單位應訂定之教師聘任升等法規</a:t>
            </a:r>
          </a:p>
        </p:txBody>
      </p:sp>
      <p:sp>
        <p:nvSpPr>
          <p:cNvPr id="3" name="內容版面配置區 2">
            <a:extLst>
              <a:ext uri="{FF2B5EF4-FFF2-40B4-BE49-F238E27FC236}">
                <a16:creationId xmlns:a16="http://schemas.microsoft.com/office/drawing/2014/main" id="{A6E3A3DA-E297-4416-9CD4-06C0DCE14920}"/>
              </a:ext>
            </a:extLst>
          </p:cNvPr>
          <p:cNvSpPr>
            <a:spLocks noGrp="1"/>
          </p:cNvSpPr>
          <p:nvPr>
            <p:ph idx="1"/>
          </p:nvPr>
        </p:nvSpPr>
        <p:spPr/>
        <p:txBody>
          <a:bodyPr>
            <a:normAutofit fontScale="92500" lnSpcReduction="10000"/>
          </a:bodyPr>
          <a:lstStyle/>
          <a:p>
            <a:pPr marL="266700" indent="-26670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本校各學院及各系、所、班、學程、中心</a:t>
            </a:r>
            <a:r>
              <a:rPr lang="zh-TW" altLang="en-US" sz="2800" dirty="0">
                <a:solidFill>
                  <a:srgbClr val="FF0000"/>
                </a:solidFill>
                <a:highlight>
                  <a:srgbClr val="FFFF00"/>
                </a:highlight>
                <a:latin typeface="標楷體" panose="03000509000000000000" pitchFamily="65" charset="-120"/>
                <a:ea typeface="標楷體" panose="03000509000000000000" pitchFamily="65" charset="-120"/>
              </a:rPr>
              <a:t>應</a:t>
            </a:r>
            <a:r>
              <a:rPr lang="zh-TW" altLang="en-US" sz="2800" dirty="0">
                <a:latin typeface="標楷體" panose="03000509000000000000" pitchFamily="65" charset="-120"/>
                <a:ea typeface="標楷體" panose="03000509000000000000" pitchFamily="65" charset="-120"/>
              </a:rPr>
              <a:t>依本辦法第四條所列審議事項暨本校組織規程第三十五條規定之各級教評會之組成方式，分別自行訂定</a:t>
            </a:r>
            <a:r>
              <a:rPr lang="zh-TW" altLang="en-US" sz="2800" dirty="0">
                <a:solidFill>
                  <a:srgbClr val="FF0000"/>
                </a:solidFill>
                <a:latin typeface="標楷體" panose="03000509000000000000" pitchFamily="65" charset="-120"/>
                <a:ea typeface="標楷體" panose="03000509000000000000" pitchFamily="65" charset="-120"/>
              </a:rPr>
              <a:t>教評會設置</a:t>
            </a:r>
            <a:r>
              <a:rPr lang="zh-TW" altLang="en-US" sz="2800" dirty="0">
                <a:latin typeface="標楷體" panose="03000509000000000000" pitchFamily="65" charset="-120"/>
                <a:ea typeface="標楷體" panose="03000509000000000000" pitchFamily="65" charset="-120"/>
              </a:rPr>
              <a:t>暨</a:t>
            </a:r>
            <a:r>
              <a:rPr lang="zh-TW" altLang="en-US" sz="2800" dirty="0">
                <a:solidFill>
                  <a:srgbClr val="FF0000"/>
                </a:solidFill>
                <a:latin typeface="標楷體" panose="03000509000000000000" pitchFamily="65" charset="-120"/>
                <a:ea typeface="標楷體" panose="03000509000000000000" pitchFamily="65" charset="-120"/>
              </a:rPr>
              <a:t>教師聘任、升等評審規定</a:t>
            </a:r>
            <a:r>
              <a:rPr lang="zh-TW" altLang="en-US" sz="2800" dirty="0">
                <a:latin typeface="標楷體" panose="03000509000000000000" pitchFamily="65" charset="-120"/>
                <a:ea typeface="標楷體" panose="03000509000000000000" pitchFamily="65" charset="-120"/>
              </a:rPr>
              <a:t>，經依程序送請本校校教評會核備後實施。</a:t>
            </a:r>
            <a:endParaRPr lang="en-US" altLang="zh-TW" sz="28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未訂定者，</a:t>
            </a:r>
            <a:r>
              <a:rPr lang="zh-TW" altLang="en-US" sz="2800" dirty="0">
                <a:solidFill>
                  <a:srgbClr val="FF0000"/>
                </a:solidFill>
                <a:highlight>
                  <a:srgbClr val="FFFF00"/>
                </a:highlight>
                <a:latin typeface="標楷體" panose="03000509000000000000" pitchFamily="65" charset="-120"/>
                <a:ea typeface="標楷體" panose="03000509000000000000" pitchFamily="65" charset="-120"/>
              </a:rPr>
              <a:t>得</a:t>
            </a:r>
            <a:r>
              <a:rPr lang="zh-TW" altLang="en-US" sz="2800" dirty="0">
                <a:latin typeface="標楷體" panose="03000509000000000000" pitchFamily="65" charset="-120"/>
                <a:ea typeface="標楷體" panose="03000509000000000000" pitchFamily="65" charset="-120"/>
              </a:rPr>
              <a:t>簽陳校長核定，委託領域相近之系、所、班、學程、中心、院教評會或專簽組成教評會會，依本校教師聘任及升等評審辦法辦理</a:t>
            </a:r>
            <a:r>
              <a:rPr lang="zh-TW" altLang="en-US" sz="2800" dirty="0">
                <a:solidFill>
                  <a:srgbClr val="FF0000"/>
                </a:solidFill>
                <a:latin typeface="標楷體" panose="03000509000000000000" pitchFamily="65" charset="-120"/>
                <a:ea typeface="標楷體" panose="03000509000000000000" pitchFamily="65" charset="-120"/>
              </a:rPr>
              <a:t>聘任</a:t>
            </a:r>
            <a:r>
              <a:rPr lang="zh-TW" altLang="en-US" sz="2800" dirty="0">
                <a:latin typeface="標楷體" panose="03000509000000000000" pitchFamily="65" charset="-120"/>
                <a:ea typeface="標楷體" panose="03000509000000000000" pitchFamily="65" charset="-120"/>
              </a:rPr>
              <a:t>事宜。</a:t>
            </a:r>
            <a:r>
              <a:rPr lang="en-US" altLang="zh-TW" sz="2800" dirty="0">
                <a:highlight>
                  <a:srgbClr val="FFFF00"/>
                </a:highlight>
                <a:latin typeface="標楷體" panose="03000509000000000000" pitchFamily="65" charset="-120"/>
                <a:ea typeface="標楷體" panose="03000509000000000000" pitchFamily="65" charset="-120"/>
              </a:rPr>
              <a:t>(</a:t>
            </a:r>
            <a:r>
              <a:rPr lang="zh-TW" altLang="en-US" sz="2800" dirty="0">
                <a:highlight>
                  <a:srgbClr val="FFFF00"/>
                </a:highlight>
                <a:latin typeface="標楷體" panose="03000509000000000000" pitchFamily="65" charset="-120"/>
                <a:ea typeface="標楷體" panose="03000509000000000000" pitchFamily="65" charset="-120"/>
              </a:rPr>
              <a:t>僅得辦理聘任</a:t>
            </a:r>
            <a:r>
              <a:rPr lang="en-US" altLang="zh-TW" sz="2800" dirty="0">
                <a:highlight>
                  <a:srgbClr val="FFFF00"/>
                </a:highlight>
                <a:latin typeface="標楷體" panose="03000509000000000000" pitchFamily="65" charset="-120"/>
                <a:ea typeface="標楷體" panose="03000509000000000000" pitchFamily="65" charset="-120"/>
              </a:rPr>
              <a:t>)</a:t>
            </a:r>
          </a:p>
          <a:p>
            <a:pPr marL="266700" indent="-266700">
              <a:buFont typeface="Wingdings" panose="05000000000000000000" pitchFamily="2" charset="2"/>
              <a:buChar char="l"/>
            </a:pPr>
            <a:r>
              <a:rPr lang="zh-TW" altLang="en-US" sz="2800" dirty="0">
                <a:latin typeface="標楷體" panose="03000509000000000000" pitchFamily="65" charset="-120"/>
                <a:ea typeface="標楷體" panose="03000509000000000000" pitchFamily="65" charset="-120"/>
              </a:rPr>
              <a:t>本校各學院、通識教育中心及各系、所、班、學程、中心</a:t>
            </a:r>
            <a:r>
              <a:rPr lang="zh-TW" altLang="en-US" sz="2800" dirty="0">
                <a:solidFill>
                  <a:srgbClr val="FF0000"/>
                </a:solidFill>
                <a:highlight>
                  <a:srgbClr val="FFFF00"/>
                </a:highlight>
                <a:latin typeface="標楷體" panose="03000509000000000000" pitchFamily="65" charset="-120"/>
                <a:ea typeface="標楷體" panose="03000509000000000000" pitchFamily="65" charset="-120"/>
              </a:rPr>
              <a:t>應</a:t>
            </a:r>
            <a:r>
              <a:rPr lang="zh-TW" altLang="en-US" sz="2800" dirty="0">
                <a:latin typeface="標楷體" panose="03000509000000000000" pitchFamily="65" charset="-120"/>
                <a:ea typeface="標楷體" panose="03000509000000000000" pitchFamily="65" charset="-120"/>
              </a:rPr>
              <a:t>分別</a:t>
            </a:r>
            <a:r>
              <a:rPr lang="zh-TW" altLang="en-US" sz="2800" dirty="0">
                <a:solidFill>
                  <a:srgbClr val="FF0000"/>
                </a:solidFill>
                <a:latin typeface="標楷體" panose="03000509000000000000" pitchFamily="65" charset="-120"/>
                <a:ea typeface="標楷體" panose="03000509000000000000" pitchFamily="65" charset="-120"/>
              </a:rPr>
              <a:t>自行訂定教師升等送審著作外審作業要點</a:t>
            </a:r>
            <a:r>
              <a:rPr lang="zh-TW" altLang="en-US" sz="2800" dirty="0">
                <a:latin typeface="標楷體" panose="03000509000000000000" pitchFamily="65" charset="-120"/>
                <a:ea typeface="標楷體" panose="03000509000000000000" pitchFamily="65" charset="-120"/>
              </a:rPr>
              <a:t>，內容包含對於送審著作外審人選之</a:t>
            </a:r>
            <a:r>
              <a:rPr lang="zh-TW" altLang="en-US" sz="2800" dirty="0">
                <a:solidFill>
                  <a:srgbClr val="FF0000"/>
                </a:solidFill>
                <a:latin typeface="標楷體" panose="03000509000000000000" pitchFamily="65" charset="-120"/>
                <a:ea typeface="標楷體" panose="03000509000000000000" pitchFamily="65" charset="-120"/>
              </a:rPr>
              <a:t>決定程序、迴避原則、審查方式</a:t>
            </a:r>
            <a:r>
              <a:rPr lang="zh-TW" altLang="en-US" sz="2800" dirty="0">
                <a:latin typeface="標楷體" panose="03000509000000000000" pitchFamily="65" charset="-120"/>
                <a:ea typeface="標楷體" panose="03000509000000000000" pitchFamily="65" charset="-120"/>
              </a:rPr>
              <a:t>等，並依程序送本校校教評會核備後發布實施。</a:t>
            </a:r>
            <a:endParaRPr lang="en-US" altLang="zh-TW"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39606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348AC34-CCD7-4B8E-A252-C7B6FF0B81F8}"/>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通案的法制事項</a:t>
            </a:r>
          </a:p>
        </p:txBody>
      </p:sp>
      <p:sp>
        <p:nvSpPr>
          <p:cNvPr id="3" name="內容版面配置區 2">
            <a:extLst>
              <a:ext uri="{FF2B5EF4-FFF2-40B4-BE49-F238E27FC236}">
                <a16:creationId xmlns:a16="http://schemas.microsoft.com/office/drawing/2014/main" id="{92CD6305-4DE1-44BB-8BC1-D6C6C1FA9147}"/>
              </a:ext>
            </a:extLst>
          </p:cNvPr>
          <p:cNvSpPr>
            <a:spLocks noGrp="1"/>
          </p:cNvSpPr>
          <p:nvPr>
            <p:ph idx="1"/>
          </p:nvPr>
        </p:nvSpPr>
        <p:spPr>
          <a:xfrm>
            <a:off x="838200" y="1825625"/>
            <a:ext cx="10515600" cy="4667250"/>
          </a:xfrm>
        </p:spPr>
        <p:txBody>
          <a:bodyPr>
            <a:normAutofit/>
          </a:bodyPr>
          <a:lstStyle/>
          <a:p>
            <a:pPr marL="266700" indent="-26670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條文中有寫到其他條文的地方，無論是本法規或其他法規，都請確認所寫的條（點）次或法規名稱是否有正確。</a:t>
            </a:r>
            <a:endParaRPr lang="en-US" altLang="zh-TW" sz="24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法規名稱用「辦法」時，請用「第一條」；用</a:t>
            </a:r>
            <a:r>
              <a:rPr lang="zh-TW" altLang="en-US" sz="2400" dirty="0">
                <a:latin typeface="新細明體" panose="02020500000000000000" pitchFamily="18" charset="-120"/>
                <a:ea typeface="新細明體" panose="02020500000000000000" pitchFamily="18" charset="-120"/>
              </a:rPr>
              <a:t>「</a:t>
            </a:r>
            <a:r>
              <a:rPr lang="zh-TW" altLang="en-US" sz="2400" dirty="0">
                <a:latin typeface="標楷體" panose="03000509000000000000" pitchFamily="65" charset="-120"/>
                <a:ea typeface="標楷體" panose="03000509000000000000" pitchFamily="65" charset="-120"/>
              </a:rPr>
              <a:t>要點</a:t>
            </a:r>
            <a:r>
              <a:rPr lang="zh-TW" altLang="en-US" sz="2400" dirty="0">
                <a:latin typeface="新細明體" panose="02020500000000000000" pitchFamily="18" charset="-120"/>
                <a:ea typeface="新細明體" panose="02020500000000000000" pitchFamily="18" charset="-120"/>
              </a:rPr>
              <a:t>」」</a:t>
            </a:r>
            <a:r>
              <a:rPr lang="zh-TW" altLang="en-US" sz="2400" dirty="0">
                <a:latin typeface="標楷體" panose="03000509000000000000" pitchFamily="65" charset="-120"/>
                <a:ea typeface="標楷體" panose="03000509000000000000" pitchFamily="65" charset="-120"/>
              </a:rPr>
              <a:t>時，請用「一、」。</a:t>
            </a:r>
            <a:endParaRPr lang="en-US" altLang="zh-TW" sz="24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最後一條</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點</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的「修正時亦同」可刪除。</a:t>
            </a:r>
            <a:endParaRPr lang="en-US" altLang="zh-TW" sz="24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法規本文中原則不使用阿拉伯數字，「</a:t>
            </a:r>
            <a:r>
              <a:rPr lang="en-US" altLang="zh-TW" sz="2400" dirty="0">
                <a:latin typeface="標楷體" panose="03000509000000000000" pitchFamily="65" charset="-120"/>
                <a:ea typeface="標楷體" panose="03000509000000000000" pitchFamily="65" charset="-120"/>
              </a:rPr>
              <a:t>1</a:t>
            </a:r>
            <a:r>
              <a:rPr lang="zh-TW" altLang="en-US" sz="2400" dirty="0">
                <a:latin typeface="標楷體" panose="03000509000000000000" pitchFamily="65" charset="-120"/>
                <a:ea typeface="標楷體" panose="03000509000000000000" pitchFamily="65" charset="-120"/>
              </a:rPr>
              <a:t>」人請改為「一」人。</a:t>
            </a:r>
            <a:endParaRPr lang="en-US" altLang="zh-TW" sz="24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請統一使用「復」議、申「覆」（聘任與升等評審辦法）</a:t>
            </a:r>
            <a:endParaRPr lang="en-US" altLang="zh-TW" sz="24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各單位自訂條文，不得逾越校級規範，僅得作細節之規定；涉及教師的評量標準，則可嚴不可寬。</a:t>
            </a:r>
            <a:endParaRPr lang="en-US" altLang="zh-TW" sz="2400" dirty="0">
              <a:latin typeface="標楷體" panose="03000509000000000000" pitchFamily="65" charset="-120"/>
              <a:ea typeface="標楷體" panose="03000509000000000000" pitchFamily="65" charset="-120"/>
            </a:endParaRPr>
          </a:p>
          <a:p>
            <a:pPr marL="266700" indent="-26670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同時存有聘任升</a:t>
            </a:r>
            <a:r>
              <a:rPr lang="zh-TW" altLang="en-US" sz="2400">
                <a:latin typeface="標楷體" panose="03000509000000000000" pitchFamily="65" charset="-120"/>
                <a:ea typeface="標楷體" panose="03000509000000000000" pitchFamily="65" charset="-120"/>
              </a:rPr>
              <a:t>等</a:t>
            </a:r>
            <a:r>
              <a:rPr lang="zh-TW" altLang="en-US" sz="2400" smtClean="0">
                <a:latin typeface="標楷體" panose="03000509000000000000" pitchFamily="65" charset="-120"/>
                <a:ea typeface="標楷體" panose="03000509000000000000" pitchFamily="65" charset="-120"/>
              </a:rPr>
              <a:t>辦法及聘任</a:t>
            </a:r>
            <a:r>
              <a:rPr lang="zh-TW" altLang="en-US" sz="2400" dirty="0">
                <a:latin typeface="標楷體" panose="03000509000000000000" pitchFamily="65" charset="-120"/>
                <a:ea typeface="標楷體" panose="03000509000000000000" pitchFamily="65" charset="-120"/>
              </a:rPr>
              <a:t>升等作業要點者，建議考慮整合。</a:t>
            </a:r>
          </a:p>
        </p:txBody>
      </p:sp>
    </p:spTree>
    <p:extLst>
      <p:ext uri="{BB962C8B-B14F-4D97-AF65-F5344CB8AC3E}">
        <p14:creationId xmlns:p14="http://schemas.microsoft.com/office/powerpoint/2010/main" val="801887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D12EC8-20D1-4DA8-A21A-A763758B3115}"/>
              </a:ext>
            </a:extLst>
          </p:cNvPr>
          <p:cNvSpPr>
            <a:spLocks noGrp="1"/>
          </p:cNvSpPr>
          <p:nvPr>
            <p:ph type="title"/>
          </p:nvPr>
        </p:nvSpPr>
        <p:spPr>
          <a:xfrm>
            <a:off x="972197" y="263527"/>
            <a:ext cx="10550106" cy="1450757"/>
          </a:xfrm>
        </p:spPr>
        <p:txBody>
          <a:bodyPr/>
          <a:lstStyle/>
          <a:p>
            <a:r>
              <a:rPr lang="zh-TW" altLang="en-US" dirty="0">
                <a:latin typeface="標楷體" panose="03000509000000000000" pitchFamily="65" charset="-120"/>
                <a:ea typeface="標楷體" panose="03000509000000000000" pitchFamily="65" charset="-120"/>
              </a:rPr>
              <a:t>各級教師評審委員會設置要點修正要項</a:t>
            </a:r>
          </a:p>
        </p:txBody>
      </p:sp>
      <p:sp>
        <p:nvSpPr>
          <p:cNvPr id="3" name="內容版面配置區 2">
            <a:extLst>
              <a:ext uri="{FF2B5EF4-FFF2-40B4-BE49-F238E27FC236}">
                <a16:creationId xmlns:a16="http://schemas.microsoft.com/office/drawing/2014/main" id="{C3B3519A-2F81-4B72-B232-44A0C84F7AA5}"/>
              </a:ext>
            </a:extLst>
          </p:cNvPr>
          <p:cNvSpPr>
            <a:spLocks noGrp="1"/>
          </p:cNvSpPr>
          <p:nvPr>
            <p:ph idx="1"/>
          </p:nvPr>
        </p:nvSpPr>
        <p:spPr/>
        <p:txBody>
          <a:bodyPr>
            <a:normAutofit/>
          </a:bodyPr>
          <a:lstStyle/>
          <a:p>
            <a:pPr marL="514350" indent="-514350">
              <a:lnSpc>
                <a:spcPts val="2600"/>
              </a:lnSpc>
              <a:buFont typeface="+mj-ea"/>
              <a:buAutoNum type="ea1ChtPeriod"/>
            </a:pPr>
            <a:r>
              <a:rPr lang="zh-TW" altLang="en-US" sz="3600" dirty="0">
                <a:latin typeface="標楷體" panose="03000509000000000000" pitchFamily="65" charset="-120"/>
                <a:ea typeface="標楷體" panose="03000509000000000000" pitchFamily="65" charset="-120"/>
              </a:rPr>
              <a:t>法規依據</a:t>
            </a:r>
            <a:endParaRPr lang="en-US" altLang="zh-TW" sz="3600" dirty="0">
              <a:latin typeface="標楷體" panose="03000509000000000000" pitchFamily="65" charset="-120"/>
              <a:ea typeface="標楷體" panose="03000509000000000000" pitchFamily="65" charset="-120"/>
            </a:endParaRPr>
          </a:p>
          <a:p>
            <a:pPr marL="514350" indent="-514350">
              <a:lnSpc>
                <a:spcPts val="2600"/>
              </a:lnSpc>
              <a:buFont typeface="+mj-ea"/>
              <a:buAutoNum type="ea1ChtPeriod"/>
            </a:pPr>
            <a:r>
              <a:rPr lang="zh-TW" altLang="en-US" sz="3600" dirty="0">
                <a:latin typeface="標楷體" panose="03000509000000000000" pitchFamily="65" charset="-120"/>
                <a:ea typeface="標楷體" panose="03000509000000000000" pitchFamily="65" charset="-120"/>
              </a:rPr>
              <a:t>教評會組成</a:t>
            </a:r>
            <a:endParaRPr lang="en-US" altLang="zh-TW" sz="3600" dirty="0">
              <a:latin typeface="標楷體" panose="03000509000000000000" pitchFamily="65" charset="-120"/>
              <a:ea typeface="標楷體" panose="03000509000000000000" pitchFamily="65" charset="-120"/>
            </a:endParaRPr>
          </a:p>
          <a:p>
            <a:pPr marL="514350" indent="-514350">
              <a:lnSpc>
                <a:spcPts val="2600"/>
              </a:lnSpc>
              <a:buFont typeface="+mj-ea"/>
              <a:buAutoNum type="ea1ChtPeriod"/>
            </a:pPr>
            <a:r>
              <a:rPr lang="zh-TW" altLang="en-US" sz="3600" dirty="0">
                <a:latin typeface="標楷體" panose="03000509000000000000" pitchFamily="65" charset="-120"/>
                <a:ea typeface="標楷體" panose="03000509000000000000" pitchFamily="65" charset="-120"/>
              </a:rPr>
              <a:t>迴避人數之計算</a:t>
            </a:r>
            <a:endParaRPr lang="en-US" altLang="zh-TW" sz="3600" dirty="0">
              <a:latin typeface="標楷體" panose="03000509000000000000" pitchFamily="65" charset="-120"/>
              <a:ea typeface="標楷體" panose="03000509000000000000" pitchFamily="65" charset="-120"/>
            </a:endParaRPr>
          </a:p>
          <a:p>
            <a:pPr marL="514350" indent="-514350">
              <a:lnSpc>
                <a:spcPts val="2600"/>
              </a:lnSpc>
              <a:buFont typeface="+mj-ea"/>
              <a:buAutoNum type="ea1ChtPeriod"/>
            </a:pPr>
            <a:r>
              <a:rPr lang="zh-TW" altLang="en-US" sz="3600" dirty="0">
                <a:latin typeface="標楷體" panose="03000509000000000000" pitchFamily="65" charset="-120"/>
                <a:ea typeface="標楷體" panose="03000509000000000000" pitchFamily="65" charset="-120"/>
              </a:rPr>
              <a:t>投票方式</a:t>
            </a:r>
            <a:endParaRPr lang="en-US" altLang="zh-TW" sz="3600" dirty="0">
              <a:latin typeface="標楷體" panose="03000509000000000000" pitchFamily="65" charset="-120"/>
              <a:ea typeface="標楷體" panose="03000509000000000000" pitchFamily="65" charset="-120"/>
            </a:endParaRPr>
          </a:p>
          <a:p>
            <a:pPr marL="514350" indent="-514350">
              <a:lnSpc>
                <a:spcPts val="2600"/>
              </a:lnSpc>
              <a:buFont typeface="+mj-ea"/>
              <a:buAutoNum type="ea1ChtPeriod"/>
            </a:pPr>
            <a:r>
              <a:rPr lang="zh-TW" altLang="en-US" sz="3600" dirty="0">
                <a:latin typeface="標楷體" panose="03000509000000000000" pitchFamily="65" charset="-120"/>
                <a:ea typeface="標楷體" panose="03000509000000000000" pitchFamily="65" charset="-120"/>
              </a:rPr>
              <a:t>專業審查小組之組成</a:t>
            </a:r>
            <a:endParaRPr lang="en-US" altLang="zh-TW" sz="3600" dirty="0">
              <a:latin typeface="標楷體" panose="03000509000000000000" pitchFamily="65" charset="-120"/>
              <a:ea typeface="標楷體" panose="03000509000000000000" pitchFamily="65" charset="-120"/>
            </a:endParaRPr>
          </a:p>
          <a:p>
            <a:pPr marL="514350" indent="-514350">
              <a:lnSpc>
                <a:spcPts val="2600"/>
              </a:lnSpc>
              <a:buFont typeface="+mj-ea"/>
              <a:buAutoNum type="ea1ChtPeriod"/>
            </a:pPr>
            <a:r>
              <a:rPr lang="zh-TW" altLang="en-US" sz="3600" dirty="0">
                <a:latin typeface="標楷體" panose="03000509000000000000" pitchFamily="65" charset="-120"/>
                <a:ea typeface="標楷體" panose="03000509000000000000" pitchFamily="65" charset="-120"/>
              </a:rPr>
              <a:t>變更下級教評會決議及復議</a:t>
            </a:r>
            <a:endParaRPr lang="en-US" altLang="zh-TW" sz="3600" dirty="0">
              <a:latin typeface="標楷體" panose="03000509000000000000" pitchFamily="65" charset="-120"/>
              <a:ea typeface="標楷體" panose="03000509000000000000" pitchFamily="65" charset="-120"/>
            </a:endParaRPr>
          </a:p>
          <a:p>
            <a:pPr marL="514350" indent="-514350">
              <a:lnSpc>
                <a:spcPts val="2600"/>
              </a:lnSpc>
              <a:buFont typeface="+mj-ea"/>
              <a:buAutoNum type="ea1ChtPeriod"/>
            </a:pPr>
            <a:endParaRPr lang="en-US" altLang="zh-TW" dirty="0">
              <a:latin typeface="標楷體" panose="03000509000000000000" pitchFamily="65" charset="-120"/>
              <a:ea typeface="標楷體" panose="03000509000000000000" pitchFamily="65" charset="-120"/>
            </a:endParaRPr>
          </a:p>
          <a:p>
            <a:pPr marL="514350" indent="-514350">
              <a:lnSpc>
                <a:spcPts val="2600"/>
              </a:lnSpc>
              <a:buFont typeface="+mj-ea"/>
              <a:buAutoNum type="ea1ChtPeriod"/>
            </a:pPr>
            <a:endParaRPr lang="en-US" altLang="zh-TW" dirty="0">
              <a:latin typeface="標楷體" panose="03000509000000000000" pitchFamily="65" charset="-120"/>
              <a:ea typeface="標楷體" panose="03000509000000000000" pitchFamily="65" charset="-120"/>
            </a:endParaRPr>
          </a:p>
          <a:p>
            <a:pPr marL="514350" indent="-514350">
              <a:lnSpc>
                <a:spcPts val="2600"/>
              </a:lnSpc>
              <a:buFont typeface="+mj-ea"/>
              <a:buAutoNum type="ea1ChtPeriod"/>
            </a:pPr>
            <a:endParaRPr lang="en-US" altLang="zh-TW" dirty="0">
              <a:latin typeface="標楷體" panose="03000509000000000000" pitchFamily="65" charset="-120"/>
              <a:ea typeface="標楷體" panose="03000509000000000000" pitchFamily="65" charset="-120"/>
            </a:endParaRPr>
          </a:p>
          <a:p>
            <a:pPr marL="514350" indent="-514350">
              <a:lnSpc>
                <a:spcPts val="2600"/>
              </a:lnSpc>
              <a:buFont typeface="+mj-ea"/>
              <a:buAutoNum type="ea1ChtPeriod"/>
            </a:pPr>
            <a:endParaRPr lang="en-US" altLang="zh-TW" dirty="0">
              <a:latin typeface="標楷體" panose="03000509000000000000" pitchFamily="65" charset="-120"/>
              <a:ea typeface="標楷體" panose="03000509000000000000" pitchFamily="65" charset="-120"/>
            </a:endParaRPr>
          </a:p>
          <a:p>
            <a:pPr>
              <a:lnSpc>
                <a:spcPts val="2600"/>
              </a:lnSpc>
            </a:pP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363217139"/>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5880</TotalTime>
  <Words>4082</Words>
  <Application>Microsoft Office PowerPoint</Application>
  <PresentationFormat>寬螢幕</PresentationFormat>
  <Paragraphs>208</Paragraphs>
  <Slides>31</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31</vt:i4>
      </vt:variant>
    </vt:vector>
  </HeadingPairs>
  <TitlesOfParts>
    <vt:vector size="39" baseType="lpstr">
      <vt:lpstr>新細明體</vt:lpstr>
      <vt:lpstr>標楷體</vt:lpstr>
      <vt:lpstr>Arial</vt:lpstr>
      <vt:lpstr>Calibri</vt:lpstr>
      <vt:lpstr>Calibri Light</vt:lpstr>
      <vt:lpstr>Times New Roman</vt:lpstr>
      <vt:lpstr>Wingdings</vt:lpstr>
      <vt:lpstr>回顧</vt:lpstr>
      <vt:lpstr>教師聘任資格審查法規修正</vt:lpstr>
      <vt:lpstr>大綱</vt:lpstr>
      <vt:lpstr>教育部近期修正教師聘任及資格審查法規</vt:lpstr>
      <vt:lpstr>本校近期配合修訂法規</vt:lpstr>
      <vt:lpstr>教師聘任及資格審查用表單更新</vt:lpstr>
      <vt:lpstr>各教學單位應訂定之教師聘任升等法規</vt:lpstr>
      <vt:lpstr>各教學單位應訂定之教師聘任升等法規</vt:lpstr>
      <vt:lpstr>通案的法制事項</vt:lpstr>
      <vt:lpstr>各級教師評審委員會設置要點修正要項</vt:lpstr>
      <vt:lpstr>法規依據</vt:lpstr>
      <vt:lpstr>教評會組成</vt:lpstr>
      <vt:lpstr>教評會開會及議決門檻</vt:lpstr>
      <vt:lpstr>迴避人數之計算</vt:lpstr>
      <vt:lpstr>投票方式</vt:lpstr>
      <vt:lpstr>專業審查小組之組成</vt:lpstr>
      <vt:lpstr>變更下級教評會決議及復議</vt:lpstr>
      <vt:lpstr>聘任升等評審規定（外審要點）修正要項</vt:lpstr>
      <vt:lpstr>法規依據與文字</vt:lpstr>
      <vt:lpstr>新聘教師資格</vt:lpstr>
      <vt:lpstr>升等類型</vt:lpstr>
      <vt:lpstr>教學實踐研究領域送審</vt:lpstr>
      <vt:lpstr>外審作業規定(送審人數、合格標準)</vt:lpstr>
      <vt:lpstr>外審委員的選任流程</vt:lpstr>
      <vt:lpstr>外審作業規定(外審名單)</vt:lpstr>
      <vt:lpstr>外審疑義處理</vt:lpstr>
      <vt:lpstr>外審疑義處理－涉及學術倫理</vt:lpstr>
      <vt:lpstr>教師請證、升等年限</vt:lpstr>
      <vt:lpstr>著作相關</vt:lpstr>
      <vt:lpstr>申覆</vt:lpstr>
      <vt:lpstr>其他校級修正重點</vt:lpstr>
      <vt:lpstr>感謝聆聽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教師評審委員會 近期法規修正要項</dc:title>
  <dc:creator>古明哲</dc:creator>
  <cp:lastModifiedBy>温婌婷</cp:lastModifiedBy>
  <cp:revision>73</cp:revision>
  <dcterms:created xsi:type="dcterms:W3CDTF">2022-12-02T07:30:43Z</dcterms:created>
  <dcterms:modified xsi:type="dcterms:W3CDTF">2022-12-16T07:35:31Z</dcterms:modified>
</cp:coreProperties>
</file>